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34"/>
  </p:notesMasterIdLst>
  <p:handoutMasterIdLst>
    <p:handoutMasterId r:id="rId35"/>
  </p:handoutMasterIdLst>
  <p:sldIdLst>
    <p:sldId id="256" r:id="rId2"/>
    <p:sldId id="259" r:id="rId3"/>
    <p:sldId id="307" r:id="rId4"/>
    <p:sldId id="310" r:id="rId5"/>
    <p:sldId id="309" r:id="rId6"/>
    <p:sldId id="298" r:id="rId7"/>
    <p:sldId id="257" r:id="rId8"/>
    <p:sldId id="311" r:id="rId9"/>
    <p:sldId id="323" r:id="rId10"/>
    <p:sldId id="313" r:id="rId11"/>
    <p:sldId id="312" r:id="rId12"/>
    <p:sldId id="299" r:id="rId13"/>
    <p:sldId id="296" r:id="rId14"/>
    <p:sldId id="297" r:id="rId15"/>
    <p:sldId id="302" r:id="rId16"/>
    <p:sldId id="304" r:id="rId17"/>
    <p:sldId id="314" r:id="rId18"/>
    <p:sldId id="322" r:id="rId19"/>
    <p:sldId id="315" r:id="rId20"/>
    <p:sldId id="306" r:id="rId21"/>
    <p:sldId id="300" r:id="rId22"/>
    <p:sldId id="305" r:id="rId23"/>
    <p:sldId id="316" r:id="rId24"/>
    <p:sldId id="318" r:id="rId25"/>
    <p:sldId id="317" r:id="rId26"/>
    <p:sldId id="324" r:id="rId27"/>
    <p:sldId id="319" r:id="rId28"/>
    <p:sldId id="301" r:id="rId29"/>
    <p:sldId id="303" r:id="rId30"/>
    <p:sldId id="321" r:id="rId31"/>
    <p:sldId id="320" r:id="rId32"/>
    <p:sldId id="278" r:id="rId33"/>
  </p:sldIdLst>
  <p:sldSz cx="9144000" cy="5143500" type="screen16x9"/>
  <p:notesSz cx="6858000" cy="9144000"/>
  <p:embeddedFontLst>
    <p:embeddedFont>
      <p:font typeface="宋体" panose="02010600030101010101" pitchFamily="2" charset="-122"/>
      <p:regular r:id="rId36"/>
    </p:embeddedFont>
    <p:embeddedFont>
      <p:font typeface="Arvo" panose="02020500000000000000" charset="0"/>
      <p:regular r:id="rId37"/>
      <p:bold r:id="rId38"/>
      <p:italic r:id="rId39"/>
      <p:boldItalic r:id="rId40"/>
    </p:embeddedFont>
    <p:embeddedFont>
      <p:font typeface="Franklin Gothic Book" panose="020B0503020102020204" pitchFamily="34" charset="0"/>
      <p:regular r:id="rId41"/>
      <p:italic r:id="rId42"/>
    </p:embeddedFont>
    <p:embeddedFont>
      <p:font typeface="Roboto Condensed" panose="02020500000000000000" charset="0"/>
      <p:regular r:id="rId43"/>
      <p:bold r:id="rId44"/>
      <p:italic r:id="rId45"/>
      <p:boldItalic r:id="rId46"/>
    </p:embeddedFont>
    <p:embeddedFont>
      <p:font typeface="Roboto Condensed Light" panose="02020500000000000000" charset="0"/>
      <p:regular r:id="rId47"/>
      <p:bold r:id="rId48"/>
      <p:italic r:id="rId49"/>
      <p:boldItalic r:id="rId50"/>
    </p:embeddedFont>
    <p:embeddedFont>
      <p:font typeface="微軟正黑體" panose="020B0604030504040204" pitchFamily="34" charset="-120"/>
      <p:regular r:id="rId51"/>
      <p:bold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7665BA-8202-44FC-AD62-C9F0E3EA811A}">
  <a:tblStyle styleId="{E27665BA-8202-44FC-AD62-C9F0E3EA811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5DE48A-E3B5-44D0-98CB-AE0B3FDC03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16" autoAdjust="0"/>
    <p:restoredTop sz="85664" autoAdjust="0"/>
  </p:normalViewPr>
  <p:slideViewPr>
    <p:cSldViewPr snapToGrid="0">
      <p:cViewPr>
        <p:scale>
          <a:sx n="66" d="100"/>
          <a:sy n="66" d="100"/>
        </p:scale>
        <p:origin x="510" y="1128"/>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3C025B25-1DA2-4DD9-A14C-9325C6C324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a:extLst>
              <a:ext uri="{FF2B5EF4-FFF2-40B4-BE49-F238E27FC236}">
                <a16:creationId xmlns:a16="http://schemas.microsoft.com/office/drawing/2014/main" id="{7EE92139-E289-4071-AC0C-1BE952C144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53B9EF-27D7-4AA7-BC49-D29FD357137F}" type="datetime5">
              <a:rPr lang="zh-TW" altLang="en-US" smtClean="0"/>
              <a:t>2022年10月5日星期三</a:t>
            </a:fld>
            <a:endParaRPr lang="zh-TW" altLang="en-US"/>
          </a:p>
        </p:txBody>
      </p:sp>
      <p:sp>
        <p:nvSpPr>
          <p:cNvPr id="4" name="頁尾版面配置區 3">
            <a:extLst>
              <a:ext uri="{FF2B5EF4-FFF2-40B4-BE49-F238E27FC236}">
                <a16:creationId xmlns:a16="http://schemas.microsoft.com/office/drawing/2014/main" id="{8114E57D-46BC-4F1F-BF63-14C49DF825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a:extLst>
              <a:ext uri="{FF2B5EF4-FFF2-40B4-BE49-F238E27FC236}">
                <a16:creationId xmlns:a16="http://schemas.microsoft.com/office/drawing/2014/main" id="{8448E4EB-1EE9-457E-B9DC-E1399E6044C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BB430A-4C2F-4BBE-B9FA-12F640785501}" type="slidenum">
              <a:rPr lang="zh-TW" altLang="en-US" smtClean="0"/>
              <a:t>‹#›</a:t>
            </a:fld>
            <a:endParaRPr lang="zh-TW" altLang="en-US"/>
          </a:p>
        </p:txBody>
      </p:sp>
    </p:spTree>
    <p:extLst>
      <p:ext uri="{BB962C8B-B14F-4D97-AF65-F5344CB8AC3E}">
        <p14:creationId xmlns:p14="http://schemas.microsoft.com/office/powerpoint/2010/main" val="2322920146"/>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hf sldNum="0" hdr="0" ftr="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a:t>過度信任導致⾃動化錯誤被忽視並導致更多事故的可能性更⾼</a:t>
            </a:r>
            <a:r>
              <a:rPr lang="en-US" altLang="zh-TW" dirty="0"/>
              <a:t>(Parasuraman </a:t>
            </a:r>
            <a:r>
              <a:rPr lang="zh-TW" altLang="en-US" dirty="0"/>
              <a:t>和 </a:t>
            </a:r>
            <a:r>
              <a:rPr lang="en-US" altLang="zh-TW" dirty="0"/>
              <a:t>Riley</a:t>
            </a:r>
            <a:r>
              <a:rPr lang="zh-TW" altLang="en-US" dirty="0"/>
              <a:t>，</a:t>
            </a:r>
            <a:r>
              <a:rPr lang="en-US" altLang="zh-TW" dirty="0"/>
              <a:t>2018 1997</a:t>
            </a:r>
            <a:r>
              <a:rPr lang="zh-TW" altLang="en-US" dirty="0"/>
              <a:t>； 年；</a:t>
            </a:r>
            <a:r>
              <a:rPr lang="en-US" altLang="zh-TW" dirty="0" err="1"/>
              <a:t>Khastgir</a:t>
            </a:r>
            <a:r>
              <a:rPr lang="en-US" altLang="zh-TW" dirty="0"/>
              <a:t> </a:t>
            </a:r>
            <a:r>
              <a:rPr lang="en-US" altLang="zh-TW" dirty="0" err="1"/>
              <a:t>Mirnig</a:t>
            </a:r>
            <a:r>
              <a:rPr lang="en-US" altLang="zh-TW" dirty="0"/>
              <a:t> </a:t>
            </a:r>
            <a:r>
              <a:rPr lang="zh-TW" altLang="en-US" dirty="0"/>
              <a:t>等，等</a:t>
            </a:r>
            <a:r>
              <a:rPr lang="en-US" altLang="zh-TW" dirty="0"/>
              <a:t>2016)</a:t>
            </a:r>
            <a:r>
              <a:rPr lang="zh-TW" altLang="en-US" dirty="0"/>
              <a:t>。 ⼈，</a:t>
            </a:r>
            <a:r>
              <a:rPr lang="en-US" altLang="zh-TW" dirty="0"/>
              <a:t>2018 </a:t>
            </a:r>
            <a:r>
              <a:rPr lang="zh-TW" altLang="en-US" dirty="0"/>
              <a:t>年</a:t>
            </a:r>
            <a:r>
              <a:rPr lang="en-US" altLang="zh-TW" dirty="0"/>
              <a:t>)</a:t>
            </a:r>
            <a:r>
              <a:rPr lang="zh-TW" altLang="en-US" dirty="0"/>
              <a:t>。 避免這種情況，駕駛員需要校准他們的 </a:t>
            </a:r>
            <a:r>
              <a:rPr lang="en-US" altLang="zh-TW" dirty="0"/>
              <a:t>ADS </a:t>
            </a:r>
            <a:r>
              <a:rPr lang="zh-TW" altLang="en-US" dirty="0"/>
              <a:t>信任，使其與系統的能力保持⼀致</a:t>
            </a:r>
            <a:r>
              <a:rPr lang="en-US" altLang="zh-TW" dirty="0"/>
              <a:t>(Okamura </a:t>
            </a:r>
            <a:r>
              <a:rPr lang="zh-TW" altLang="en-US" dirty="0"/>
              <a:t>和 </a:t>
            </a:r>
            <a:r>
              <a:rPr lang="en-US" altLang="zh-TW" dirty="0"/>
              <a:t>Yamada</a:t>
            </a:r>
            <a:r>
              <a:rPr lang="zh-TW" altLang="en-US" dirty="0"/>
              <a: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576116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dirty="0" err="1"/>
              <a:t>Gremillion</a:t>
            </a:r>
            <a:r>
              <a:rPr lang="en-US" altLang="zh-TW" dirty="0"/>
              <a:t> et al.(2016)</a:t>
            </a:r>
            <a:r>
              <a:rPr lang="zh-TW" altLang="en-US" dirty="0"/>
              <a:t>發現，當 </a:t>
            </a:r>
            <a:r>
              <a:rPr lang="en-US" altLang="zh-TW" dirty="0"/>
              <a:t>ADS </a:t>
            </a:r>
            <a:r>
              <a:rPr lang="zh-TW" altLang="en-US" dirty="0"/>
              <a:t>表現不佳時，駕駛員的信任度會降低，他們對⾃動化的依賴也會減少。</a:t>
            </a:r>
            <a:endParaRPr lang="en-US" altLang="zh-TW"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dirty="0">
                <a:latin typeface="微軟正黑體" panose="020B0604030504040204" pitchFamily="34" charset="-120"/>
                <a:ea typeface="微軟正黑體" panose="020B0604030504040204" pitchFamily="34" charset="-120"/>
              </a:rPr>
              <a:t>Mayer et al.(1995)</a:t>
            </a:r>
            <a:r>
              <a:rPr lang="zh-TW" altLang="en-US" dirty="0">
                <a:latin typeface="微軟正黑體" panose="020B0604030504040204" pitchFamily="34" charset="-120"/>
                <a:ea typeface="微軟正黑體" panose="020B0604030504040204" pitchFamily="34" charset="-120"/>
              </a:rPr>
              <a:t>表示感知⾵險決定了信任是否會導致 個⼈從事信任行為。</a:t>
            </a:r>
            <a:endParaRPr lang="en-US" altLang="zh-TW"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901199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9831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0387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1875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4929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8506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a:t>因此，就到達障礙物的時間而言，這些距離代表了大約 </a:t>
            </a:r>
            <a:r>
              <a:rPr lang="en-US" altLang="zh-TW" dirty="0"/>
              <a:t>9.8 </a:t>
            </a:r>
            <a:r>
              <a:rPr lang="zh-TW" altLang="en-US" dirty="0"/>
              <a:t>秒</a:t>
            </a:r>
            <a:r>
              <a:rPr lang="en-US" altLang="zh-TW" dirty="0"/>
              <a:t>(</a:t>
            </a:r>
            <a:r>
              <a:rPr lang="zh-TW" altLang="en-US" dirty="0"/>
              <a:t>高能見度</a:t>
            </a:r>
            <a:r>
              <a:rPr lang="en-US" altLang="zh-TW" dirty="0"/>
              <a:t>)</a:t>
            </a:r>
            <a:r>
              <a:rPr lang="zh-TW" altLang="en-US" dirty="0"/>
              <a:t>和 </a:t>
            </a:r>
            <a:r>
              <a:rPr lang="en-US" altLang="zh-TW" dirty="0"/>
              <a:t>4.9 </a:t>
            </a:r>
            <a:r>
              <a:rPr lang="zh-TW" altLang="en-US" dirty="0"/>
              <a:t>秒</a:t>
            </a:r>
            <a:r>
              <a:rPr lang="en-US" altLang="zh-TW" dirty="0"/>
              <a:t>(</a:t>
            </a:r>
            <a:r>
              <a:rPr lang="zh-TW" altLang="en-US" dirty="0"/>
              <a:t>低能見度</a:t>
            </a:r>
            <a:r>
              <a:rPr lang="en-US" altLang="zh-TW" dirty="0"/>
              <a: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096599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Tree>
    <p:extLst>
      <p:ext uri="{BB962C8B-B14F-4D97-AF65-F5344CB8AC3E}">
        <p14:creationId xmlns:p14="http://schemas.microsoft.com/office/powerpoint/2010/main" val="2503649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lphaLcParenR"/>
              <a:tabLst/>
              <a:defRPr/>
            </a:pPr>
            <a:r>
              <a:rPr lang="zh-TW" altLang="en-US" dirty="0"/>
              <a:t>以 </a:t>
            </a:r>
            <a:r>
              <a:rPr lang="en-US" altLang="zh-TW" dirty="0" err="1"/>
              <a:t>Tpost</a:t>
            </a:r>
            <a:r>
              <a:rPr lang="en-US" altLang="zh-TW" dirty="0"/>
              <a:t> </a:t>
            </a:r>
            <a:r>
              <a:rPr lang="zh-TW" altLang="en-US" dirty="0"/>
              <a:t>為代表的試驗後信任是每次試驗後向受測者提供的調查中包含的問題答案的數值平均值</a:t>
            </a:r>
            <a:r>
              <a:rPr lang="en-US" altLang="zh-TW" dirty="0"/>
              <a:t>(</a:t>
            </a:r>
            <a:r>
              <a:rPr lang="zh-TW" altLang="en-US" dirty="0"/>
              <a:t>在附錄 </a:t>
            </a:r>
            <a:r>
              <a:rPr lang="en-US" altLang="zh-TW" dirty="0"/>
              <a:t>A </a:t>
            </a:r>
            <a:r>
              <a:rPr lang="zh-TW" altLang="en-US" dirty="0"/>
              <a:t>中重現</a:t>
            </a:r>
            <a:r>
              <a:rPr lang="en-US" altLang="zh-TW" dirty="0"/>
              <a:t>)</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lphaLcParenR"/>
              <a:tabLst/>
              <a:defRPr/>
            </a:pPr>
            <a:r>
              <a:rPr lang="zh-TW" altLang="en-US" dirty="0"/>
              <a:t>我們還定義了一個警報方式的動態信任變量 </a:t>
            </a:r>
            <a:r>
              <a:rPr lang="en-US" altLang="zh-TW" dirty="0"/>
              <a:t>T(t)</a:t>
            </a:r>
            <a:r>
              <a:rPr lang="zh-TW" altLang="en-US" dirty="0"/>
              <a:t>，它是根據每次警報後信任度的增加或減少來計算的。</a:t>
            </a:r>
            <a:endParaRPr lang="en-US" altLang="zh-TW" dirty="0"/>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lphaLcParenR"/>
              <a:tabLst/>
              <a:defRPr/>
            </a:pPr>
            <a:endParaRPr lang="en-US" altLang="zh-TW" dirty="0"/>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lphaLcParenR"/>
              <a:tabLst/>
              <a:defRPr/>
            </a:pPr>
            <a:r>
              <a:rPr lang="en-US" altLang="zh-TW" sz="1100" dirty="0">
                <a:latin typeface="微軟正黑體" panose="020B0604030504040204" pitchFamily="34" charset="-120"/>
                <a:ea typeface="微軟正黑體" panose="020B0604030504040204" pitchFamily="34" charset="-120"/>
              </a:rPr>
              <a:t>(c) </a:t>
            </a:r>
            <a:r>
              <a:rPr lang="zh-TW" altLang="en-US" sz="1100" dirty="0">
                <a:latin typeface="微軟正黑體" panose="020B0604030504040204" pitchFamily="34" charset="-120"/>
                <a:ea typeface="微軟正黑體" panose="020B0604030504040204" pitchFamily="34" charset="-120"/>
              </a:rPr>
              <a:t>風險感知變量 作者無說明</a:t>
            </a:r>
            <a:endParaRPr lang="en-US" altLang="zh-TW" sz="1100" dirty="0">
              <a:latin typeface="微軟正黑體" panose="020B0604030504040204" pitchFamily="34" charset="-120"/>
              <a:ea typeface="微軟正黑體" panose="020B0604030504040204" pitchFamily="34" charset="-120"/>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lphaLcParenR"/>
              <a:tabLst/>
              <a:defRPr/>
            </a:pPr>
            <a:endParaRPr dirty="0"/>
          </a:p>
        </p:txBody>
      </p:sp>
    </p:spTree>
    <p:extLst>
      <p:ext uri="{BB962C8B-B14F-4D97-AF65-F5344CB8AC3E}">
        <p14:creationId xmlns:p14="http://schemas.microsoft.com/office/powerpoint/2010/main" val="1923745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dirty="0"/>
              <a:t>該調查包括有關他們的風險承受能力和總體上信任自動化系統的傾向的問題。</a:t>
            </a:r>
            <a:endParaRPr dirty="0"/>
          </a:p>
        </p:txBody>
      </p:sp>
    </p:spTree>
    <p:extLst>
      <p:ext uri="{BB962C8B-B14F-4D97-AF65-F5344CB8AC3E}">
        <p14:creationId xmlns:p14="http://schemas.microsoft.com/office/powerpoint/2010/main" val="25741447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20360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dirty="0"/>
              <a:t>審判後信任 </a:t>
            </a:r>
            <a:r>
              <a:rPr lang="en-US" altLang="zh-TW" dirty="0"/>
              <a:t>(</a:t>
            </a:r>
            <a:r>
              <a:rPr lang="en-US" altLang="zh-TW" dirty="0" err="1"/>
              <a:t>Tpost</a:t>
            </a:r>
            <a:r>
              <a:rPr lang="en-US" altLang="zh-TW" dirty="0"/>
              <a:t>) </a:t>
            </a:r>
            <a:r>
              <a:rPr lang="zh-TW" altLang="en-US" dirty="0"/>
              <a:t>的線性混合效應模型的參數，主要影響自變量 </a:t>
            </a:r>
            <a:r>
              <a:rPr lang="en-US" altLang="zh-TW" dirty="0"/>
              <a:t>Rel </a:t>
            </a:r>
            <a:r>
              <a:rPr lang="zh-TW" altLang="en-US" dirty="0"/>
              <a:t>和 </a:t>
            </a:r>
            <a:r>
              <a:rPr lang="en-US" altLang="zh-TW" dirty="0"/>
              <a:t>Vis</a:t>
            </a:r>
            <a:r>
              <a:rPr lang="zh-TW" altLang="en-US" dirty="0"/>
              <a:t>。</a:t>
            </a:r>
            <a:endParaRPr lang="en-US" altLang="zh-TW" dirty="0"/>
          </a:p>
          <a:p>
            <a:pPr marL="0" lvl="0" indent="0" algn="l" rtl="0">
              <a:spcBef>
                <a:spcPts val="0"/>
              </a:spcBef>
              <a:spcAft>
                <a:spcPts val="0"/>
              </a:spcAft>
              <a:buNone/>
            </a:pPr>
            <a:endParaRPr lang="en-US" altLang="zh-TW" dirty="0"/>
          </a:p>
          <a:p>
            <a:pPr marL="0" lvl="0" indent="0" algn="l" rtl="0">
              <a:spcBef>
                <a:spcPts val="0"/>
              </a:spcBef>
              <a:spcAft>
                <a:spcPts val="0"/>
              </a:spcAft>
              <a:buNone/>
            </a:pPr>
            <a:r>
              <a:rPr lang="en-US" altLang="zh-TW" dirty="0"/>
              <a:t>Correspondence between </a:t>
            </a:r>
            <a:r>
              <a:rPr lang="en-US" altLang="zh-TW" dirty="0" err="1"/>
              <a:t>Tpost</a:t>
            </a:r>
            <a:r>
              <a:rPr lang="en-US" altLang="zh-TW" dirty="0"/>
              <a:t> and respective SNDRT deviations around the mean. Here, the mean value for </a:t>
            </a:r>
            <a:r>
              <a:rPr lang="en-US" altLang="zh-TW" dirty="0" err="1"/>
              <a:t>Tpost</a:t>
            </a:r>
            <a:r>
              <a:rPr lang="en-US" altLang="zh-TW" dirty="0"/>
              <a:t> is around μ = 5.4, and the standard deviation is approximately σ = 1.3. The interval between one standard deviation above and below the mean (μ ± σ) is considered. The mean values for SNDRT were all brought together at zero, for the comparison of slopes. For all conditions where Rel = 1, the slope is greater than when Rel = 0. Therefore, when using an unreliable ADS, participants could not translate a higher ADS trust level into significantly better NDRT performance. Visibility does not influence this relationship significantly. ADS = automated driving system; NDRT = non-driving-related task; Rel = reliability; Vis = visibility; SNDRT = non-driving-related task score. </a:t>
            </a:r>
            <a:endParaRPr dirty="0"/>
          </a:p>
        </p:txBody>
      </p:sp>
    </p:spTree>
    <p:extLst>
      <p:ext uri="{BB962C8B-B14F-4D97-AF65-F5344CB8AC3E}">
        <p14:creationId xmlns:p14="http://schemas.microsoft.com/office/powerpoint/2010/main" val="1566814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dirty="0"/>
              <a:t>動態信任的線性混合效應模型或 </a:t>
            </a:r>
            <a:r>
              <a:rPr lang="en-US" dirty="0"/>
              <a:t>T(t) </a:t>
            </a:r>
            <a:r>
              <a:rPr lang="zh-TW" altLang="en-US" dirty="0"/>
              <a:t>的參數，主要影響延遲信任度量 </a:t>
            </a:r>
            <a:r>
              <a:rPr lang="en-US" dirty="0"/>
              <a:t>T(t-1) </a:t>
            </a:r>
            <a:r>
              <a:rPr lang="zh-TW" altLang="en-US" dirty="0"/>
              <a:t>和獨立變量 </a:t>
            </a:r>
            <a:r>
              <a:rPr lang="en-US" dirty="0"/>
              <a:t>Rel </a:t>
            </a:r>
            <a:r>
              <a:rPr lang="zh-TW" altLang="en-US" dirty="0"/>
              <a:t>和 </a:t>
            </a:r>
            <a:r>
              <a:rPr lang="en-US" dirty="0"/>
              <a:t>Vis。</a:t>
            </a:r>
          </a:p>
          <a:p>
            <a:pPr marL="0" lvl="0" indent="0" algn="l" rtl="0">
              <a:spcBef>
                <a:spcPts val="0"/>
              </a:spcBef>
              <a:spcAft>
                <a:spcPts val="0"/>
              </a:spcAft>
              <a:buNone/>
            </a:pPr>
            <a:r>
              <a:rPr lang="en-US" altLang="zh-TW" dirty="0" err="1"/>
              <a:t>arameters</a:t>
            </a:r>
            <a:r>
              <a:rPr lang="en-US" altLang="zh-TW" dirty="0"/>
              <a:t> for the linear mixed effects model of dynamic trust, or T(t), with main effects for the delayed trust measure T(t − 1) and for the </a:t>
            </a:r>
            <a:r>
              <a:rPr lang="en-US" altLang="zh-TW" dirty="0" err="1"/>
              <a:t>independent</a:t>
            </a:r>
            <a:r>
              <a:rPr lang="en-US" altLang="zh-TW" dirty="0"/>
              <a:t> variables Rel and Vis. </a:t>
            </a:r>
            <a:endParaRPr dirty="0"/>
          </a:p>
        </p:txBody>
      </p:sp>
    </p:spTree>
    <p:extLst>
      <p:ext uri="{BB962C8B-B14F-4D97-AF65-F5344CB8AC3E}">
        <p14:creationId xmlns:p14="http://schemas.microsoft.com/office/powerpoint/2010/main" val="3110051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dirty="0"/>
              <a:t>曲線說明了由方程式表示的模型的模擬。 </a:t>
            </a:r>
            <a:r>
              <a:rPr lang="en-US" altLang="zh-TW" dirty="0"/>
              <a:t>(5)</a:t>
            </a:r>
            <a:r>
              <a:rPr lang="zh-TW" altLang="en-US" dirty="0"/>
              <a:t>。 我們為這兩種情況選擇了 </a:t>
            </a:r>
            <a:r>
              <a:rPr lang="en-US" altLang="zh-TW" dirty="0"/>
              <a:t>T(0) = 4 </a:t>
            </a:r>
            <a:r>
              <a:rPr lang="zh-TW" altLang="en-US" dirty="0"/>
              <a:t>以更好地比較結果。 當 </a:t>
            </a:r>
            <a:r>
              <a:rPr lang="en-US" altLang="zh-TW" dirty="0"/>
              <a:t>Rel = 1 </a:t>
            </a:r>
            <a:r>
              <a:rPr lang="zh-TW" altLang="en-US" dirty="0"/>
              <a:t>時（即當受測者使用可靠的 </a:t>
            </a:r>
            <a:r>
              <a:rPr lang="en-US" altLang="zh-TW" dirty="0"/>
              <a:t>ADS </a:t>
            </a:r>
            <a:r>
              <a:rPr lang="zh-TW" altLang="en-US" dirty="0"/>
              <a:t>時），信任度比 </a:t>
            </a:r>
            <a:r>
              <a:rPr lang="en-US" altLang="zh-TW" dirty="0"/>
              <a:t>Rel = 0 </a:t>
            </a:r>
            <a:r>
              <a:rPr lang="zh-TW" altLang="en-US" dirty="0"/>
              <a:t>時（即受測者使用不可靠的 </a:t>
            </a:r>
            <a:r>
              <a:rPr lang="en-US" altLang="zh-TW" dirty="0"/>
              <a:t>ADS </a:t>
            </a:r>
            <a:r>
              <a:rPr lang="zh-TW" altLang="en-US" dirty="0"/>
              <a:t>時）增加得更快。 對於兩條曲線，</a:t>
            </a:r>
            <a:r>
              <a:rPr lang="en-US" altLang="zh-TW" dirty="0"/>
              <a:t>.Vis = 0</a:t>
            </a:r>
            <a:r>
              <a:rPr lang="zh-TW" altLang="en-US" dirty="0"/>
              <a:t>。</a:t>
            </a:r>
            <a:endParaRPr dirty="0"/>
          </a:p>
        </p:txBody>
      </p:sp>
    </p:spTree>
    <p:extLst>
      <p:ext uri="{BB962C8B-B14F-4D97-AF65-F5344CB8AC3E}">
        <p14:creationId xmlns:p14="http://schemas.microsoft.com/office/powerpoint/2010/main" val="31241244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dirty="0"/>
              <a:t>每個可靠度和可見性條件下所有受測者的平均 </a:t>
            </a:r>
            <a:r>
              <a:rPr lang="en-US" altLang="zh-TW" dirty="0"/>
              <a:t>T(t) </a:t>
            </a:r>
            <a:r>
              <a:rPr lang="zh-TW" altLang="en-US" dirty="0"/>
              <a:t>圖。 當 </a:t>
            </a:r>
            <a:r>
              <a:rPr lang="en-US" altLang="zh-TW" dirty="0"/>
              <a:t>Rel = 1 </a:t>
            </a:r>
            <a:r>
              <a:rPr lang="zh-TW" altLang="en-US" dirty="0"/>
              <a:t>時（即，當受測者使用可靠的 </a:t>
            </a:r>
            <a:r>
              <a:rPr lang="en-US" altLang="zh-TW" dirty="0"/>
              <a:t>ADS </a:t>
            </a:r>
            <a:r>
              <a:rPr lang="zh-TW" altLang="en-US" dirty="0"/>
              <a:t>時），</a:t>
            </a:r>
            <a:r>
              <a:rPr lang="en-US" altLang="zh-TW" dirty="0"/>
              <a:t>T(t) </a:t>
            </a:r>
            <a:r>
              <a:rPr lang="zh-TW" altLang="en-US" dirty="0"/>
              <a:t>在 </a:t>
            </a:r>
            <a:r>
              <a:rPr lang="en-US" altLang="zh-TW" dirty="0"/>
              <a:t>t </a:t>
            </a:r>
            <a:r>
              <a:rPr lang="zh-TW" altLang="en-US" dirty="0"/>
              <a:t>指示的警報上穩定增加。 當 </a:t>
            </a:r>
            <a:r>
              <a:rPr lang="en-US" altLang="zh-TW" dirty="0"/>
              <a:t>Rel = 0 </a:t>
            </a:r>
            <a:r>
              <a:rPr lang="zh-TW" altLang="en-US" dirty="0"/>
              <a:t>時（即，當受測者使用不可靠的 </a:t>
            </a:r>
            <a:r>
              <a:rPr lang="en-US" altLang="zh-TW" dirty="0"/>
              <a:t>ADS </a:t>
            </a:r>
            <a:r>
              <a:rPr lang="zh-TW" altLang="en-US" dirty="0"/>
              <a:t>時），錯誤警報的發生導致 </a:t>
            </a:r>
            <a:r>
              <a:rPr lang="en-US" altLang="zh-TW" dirty="0"/>
              <a:t>T(t) </a:t>
            </a:r>
            <a:r>
              <a:rPr lang="zh-TW" altLang="en-US" dirty="0"/>
              <a:t>減少。 這發生在 </a:t>
            </a:r>
            <a:r>
              <a:rPr lang="en-US" altLang="zh-TW" dirty="0"/>
              <a:t>t = 2</a:t>
            </a:r>
            <a:r>
              <a:rPr lang="zh-TW" altLang="en-US" dirty="0"/>
              <a:t>、</a:t>
            </a:r>
            <a:r>
              <a:rPr lang="en-US" altLang="zh-TW" dirty="0"/>
              <a:t>4</a:t>
            </a:r>
            <a:r>
              <a:rPr lang="zh-TW" altLang="en-US" dirty="0"/>
              <a:t>、</a:t>
            </a:r>
            <a:r>
              <a:rPr lang="en-US" altLang="zh-TW" dirty="0"/>
              <a:t>5 </a:t>
            </a:r>
            <a:r>
              <a:rPr lang="zh-TW" altLang="en-US" dirty="0"/>
              <a:t>當 </a:t>
            </a:r>
            <a:r>
              <a:rPr lang="en-US" altLang="zh-TW" dirty="0"/>
              <a:t>Vis = 0 </a:t>
            </a:r>
            <a:r>
              <a:rPr lang="zh-TW" altLang="en-US" dirty="0"/>
              <a:t>和 </a:t>
            </a:r>
            <a:r>
              <a:rPr lang="en-US" altLang="zh-TW" dirty="0"/>
              <a:t>t = 3</a:t>
            </a:r>
            <a:r>
              <a:rPr lang="zh-TW" altLang="en-US" dirty="0"/>
              <a:t>、</a:t>
            </a:r>
            <a:r>
              <a:rPr lang="en-US" altLang="zh-TW" dirty="0"/>
              <a:t>4</a:t>
            </a:r>
            <a:r>
              <a:rPr lang="zh-TW" altLang="en-US" dirty="0"/>
              <a:t>、</a:t>
            </a:r>
            <a:r>
              <a:rPr lang="en-US" altLang="zh-TW" dirty="0"/>
              <a:t>6 </a:t>
            </a:r>
            <a:r>
              <a:rPr lang="zh-TW" altLang="en-US" dirty="0"/>
              <a:t>當 </a:t>
            </a:r>
            <a:r>
              <a:rPr lang="en-US" altLang="zh-TW" dirty="0"/>
              <a:t>Vis = 1 </a:t>
            </a:r>
            <a:r>
              <a:rPr lang="zh-TW" altLang="en-US" dirty="0"/>
              <a:t>時。對於這些 </a:t>
            </a:r>
            <a:r>
              <a:rPr lang="en-US" altLang="zh-TW" dirty="0"/>
              <a:t>t</a:t>
            </a:r>
            <a:r>
              <a:rPr lang="zh-TW" altLang="en-US" dirty="0"/>
              <a:t>，</a:t>
            </a:r>
            <a:r>
              <a:rPr lang="en-US" altLang="zh-TW" dirty="0"/>
              <a:t>FA(t) = 1</a:t>
            </a:r>
            <a:r>
              <a:rPr lang="zh-TW" altLang="en-US" dirty="0"/>
              <a:t>。</a:t>
            </a:r>
            <a:endParaRPr dirty="0"/>
          </a:p>
        </p:txBody>
      </p:sp>
    </p:spTree>
    <p:extLst>
      <p:ext uri="{BB962C8B-B14F-4D97-AF65-F5344CB8AC3E}">
        <p14:creationId xmlns:p14="http://schemas.microsoft.com/office/powerpoint/2010/main" val="41718461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dirty="0"/>
              <a:t>。</a:t>
            </a:r>
            <a:endParaRPr dirty="0"/>
          </a:p>
        </p:txBody>
      </p:sp>
    </p:spTree>
    <p:extLst>
      <p:ext uri="{BB962C8B-B14F-4D97-AF65-F5344CB8AC3E}">
        <p14:creationId xmlns:p14="http://schemas.microsoft.com/office/powerpoint/2010/main" val="24843090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dirty="0">
                <a:highlight>
                  <a:srgbClr val="FFFF00"/>
                </a:highlight>
              </a:rPr>
              <a:t>換句話說，高可見性允許駕駛員通過減少系統監控來展示他們對 </a:t>
            </a:r>
            <a:r>
              <a:rPr lang="en-US" altLang="zh-TW" dirty="0">
                <a:highlight>
                  <a:srgbClr val="FFFF00"/>
                </a:highlight>
              </a:rPr>
              <a:t>ADS </a:t>
            </a:r>
            <a:r>
              <a:rPr lang="zh-TW" altLang="en-US" dirty="0">
                <a:highlight>
                  <a:srgbClr val="FFFF00"/>
                </a:highlight>
              </a:rPr>
              <a:t>的信任。 然而，當能見度條件很差</a:t>
            </a:r>
            <a:r>
              <a:rPr lang="en-US" altLang="zh-TW" dirty="0">
                <a:highlight>
                  <a:srgbClr val="FFFF00"/>
                </a:highlight>
              </a:rPr>
              <a:t>(Vis = 0)</a:t>
            </a:r>
            <a:r>
              <a:rPr lang="zh-TW" altLang="en-US" dirty="0">
                <a:highlight>
                  <a:srgbClr val="FFFF00"/>
                </a:highlight>
              </a:rPr>
              <a:t>時，司機並沒有減少監控，即使他們報告有更高的 </a:t>
            </a:r>
            <a:r>
              <a:rPr lang="en-US" altLang="zh-TW" dirty="0">
                <a:highlight>
                  <a:srgbClr val="FFFF00"/>
                </a:highlight>
              </a:rPr>
              <a:t>ADS </a:t>
            </a:r>
            <a:r>
              <a:rPr lang="zh-TW" altLang="en-US" dirty="0">
                <a:highlight>
                  <a:srgbClr val="FFFF00"/>
                </a:highlight>
              </a:rPr>
              <a:t>信任度。</a:t>
            </a:r>
            <a:endParaRPr lang="en-US" altLang="zh-TW" dirty="0">
              <a:highlight>
                <a:srgbClr val="FFFF00"/>
              </a:highlight>
            </a:endParaRPr>
          </a:p>
          <a:p>
            <a:pPr marL="0" lvl="0" indent="0" algn="l" rtl="0">
              <a:spcBef>
                <a:spcPts val="0"/>
              </a:spcBef>
              <a:spcAft>
                <a:spcPts val="0"/>
              </a:spcAft>
              <a:buNone/>
            </a:pPr>
            <a:endParaRPr lang="en-US" altLang="zh-TW" dirty="0">
              <a:highlight>
                <a:srgbClr val="FFFF00"/>
              </a:highlight>
            </a:endParaRPr>
          </a:p>
          <a:p>
            <a:pPr marL="0" lvl="0" indent="0" algn="l" rtl="0">
              <a:spcBef>
                <a:spcPts val="0"/>
              </a:spcBef>
              <a:spcAft>
                <a:spcPts val="0"/>
              </a:spcAft>
              <a:buNone/>
            </a:pPr>
            <a:r>
              <a:rPr lang="en-US" altLang="zh-TW" dirty="0">
                <a:highlight>
                  <a:srgbClr val="FFFF00"/>
                </a:highlight>
              </a:rPr>
              <a:t>Correspondence between </a:t>
            </a:r>
            <a:r>
              <a:rPr lang="en-US" altLang="zh-TW" dirty="0" err="1">
                <a:highlight>
                  <a:srgbClr val="FFFF00"/>
                </a:highlight>
              </a:rPr>
              <a:t>Tpost</a:t>
            </a:r>
            <a:r>
              <a:rPr lang="en-US" altLang="zh-TW" dirty="0">
                <a:highlight>
                  <a:srgbClr val="FFFF00"/>
                </a:highlight>
              </a:rPr>
              <a:t> and respective SNDRT deviations around the mean. Here, the mean value for </a:t>
            </a:r>
            <a:r>
              <a:rPr lang="en-US" altLang="zh-TW" dirty="0" err="1">
                <a:highlight>
                  <a:srgbClr val="FFFF00"/>
                </a:highlight>
              </a:rPr>
              <a:t>Tpost</a:t>
            </a:r>
            <a:r>
              <a:rPr lang="en-US" altLang="zh-TW" dirty="0">
                <a:highlight>
                  <a:srgbClr val="FFFF00"/>
                </a:highlight>
              </a:rPr>
              <a:t> is around μ = 5.4, and the standard deviation is approximately σ = 1.3. The interval between one standard deviation above and below the mean (μ ± σ) is considered. The mean values for SNDRT were all brought together at zero, for the comparison of slopes. For all conditions where Rel = 1, the slope is greater than when Rel = 0. Therefore, when using an unreliable ADS, participants could not translate a higher ADS trust level into significantly better NDRT performance. Visibility does not influence this relationship significantly. ADS = automated driving system; NDRT = non-driving-related task; Rel = reliability; Vis = visibility; SNDRT = non-driving-related task score. </a:t>
            </a:r>
            <a:endParaRPr dirty="0"/>
          </a:p>
        </p:txBody>
      </p:sp>
    </p:spTree>
    <p:extLst>
      <p:ext uri="{BB962C8B-B14F-4D97-AF65-F5344CB8AC3E}">
        <p14:creationId xmlns:p14="http://schemas.microsoft.com/office/powerpoint/2010/main" val="36377455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06243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0625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75454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90325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a:latin typeface="微軟正黑體" panose="020B0604030504040204" pitchFamily="34" charset="-120"/>
                <a:ea typeface="微軟正黑體" panose="020B0604030504040204" pitchFamily="34" charset="-120"/>
              </a:rPr>
              <a:t>過去研究表明，對真實和模擬環境的反應可能有差異</a:t>
            </a:r>
            <a:r>
              <a:rPr lang="en-US" altLang="zh-TW"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Heydarian</a:t>
            </a:r>
            <a:r>
              <a:rPr lang="en-US" altLang="zh-TW" dirty="0">
                <a:latin typeface="微軟正黑體" panose="020B0604030504040204" pitchFamily="34" charset="-120"/>
                <a:ea typeface="微軟正黑體" panose="020B0604030504040204" pitchFamily="34" charset="-120"/>
              </a:rPr>
              <a:t> et al., 2015)</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0830857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dirty="0"/>
              <a:t>1.</a:t>
            </a:r>
            <a:r>
              <a:rPr lang="zh-TW" altLang="en-US" dirty="0"/>
              <a:t>不信任 </a:t>
            </a:r>
            <a:r>
              <a:rPr lang="en-US" altLang="zh-TW" dirty="0"/>
              <a:t>ADS </a:t>
            </a:r>
            <a:r>
              <a:rPr lang="zh-TW" altLang="en-US" dirty="0"/>
              <a:t>的駕駛員不太可能將駕駛交給 </a:t>
            </a:r>
            <a:r>
              <a:rPr lang="en-US" altLang="zh-TW" dirty="0"/>
              <a:t>ADS </a:t>
            </a:r>
            <a:r>
              <a:rPr lang="zh-TW" altLang="en-US" dirty="0"/>
              <a:t>或完全脫離駕駛並將注意力轉移到 </a:t>
            </a:r>
            <a:r>
              <a:rPr lang="en-US" altLang="zh-TW" dirty="0" err="1"/>
              <a:t>Ndrt</a:t>
            </a:r>
            <a:r>
              <a:rPr lang="zh-TW" altLang="en-US" dirty="0"/>
              <a:t>。</a:t>
            </a:r>
            <a:endParaRPr lang="en-US" altLang="zh-TW"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a:t>駕駛員對 </a:t>
            </a:r>
            <a:r>
              <a:rPr lang="en-US" altLang="zh-TW" dirty="0"/>
              <a:t>ADS </a:t>
            </a:r>
            <a:r>
              <a:rPr lang="zh-TW" altLang="en-US" dirty="0"/>
              <a:t>的信任⽅⾯進行了廣泛的研究很廣泛</a:t>
            </a:r>
            <a:r>
              <a:rPr lang="en-US" altLang="zh-TW" dirty="0"/>
              <a:t>(</a:t>
            </a:r>
            <a:r>
              <a:rPr lang="en-US" altLang="zh-TW" dirty="0" err="1"/>
              <a:t>Basu</a:t>
            </a:r>
            <a:r>
              <a:rPr lang="en-US" altLang="zh-TW" dirty="0"/>
              <a:t> &amp;</a:t>
            </a:r>
            <a:r>
              <a:rPr lang="zh-TW" altLang="en-US" dirty="0"/>
              <a:t> </a:t>
            </a:r>
            <a:r>
              <a:rPr lang="en-US" altLang="zh-TW" dirty="0"/>
              <a:t>Singhal, 2016</a:t>
            </a:r>
            <a:r>
              <a:rPr lang="zh-TW" altLang="en-US" dirty="0"/>
              <a:t>；</a:t>
            </a:r>
            <a:r>
              <a:rPr lang="en-US" altLang="zh-TW" dirty="0"/>
              <a:t>Argall &amp;</a:t>
            </a:r>
            <a:r>
              <a:rPr lang="zh-TW" altLang="en-US" dirty="0"/>
              <a:t> </a:t>
            </a:r>
            <a:r>
              <a:rPr lang="en-US" altLang="zh-TW" dirty="0"/>
              <a:t>Murphey,</a:t>
            </a:r>
            <a:r>
              <a:rPr lang="zh-TW" altLang="en-US" dirty="0"/>
              <a:t> </a:t>
            </a:r>
            <a:r>
              <a:rPr lang="en-US" altLang="zh-TW" dirty="0"/>
              <a:t>2014</a:t>
            </a:r>
            <a:r>
              <a:rPr lang="zh-TW" altLang="en-US" dirty="0"/>
              <a:t>； </a:t>
            </a:r>
            <a:r>
              <a:rPr lang="en-US" altLang="zh-TW" dirty="0"/>
              <a:t>Miller &amp;</a:t>
            </a:r>
            <a:r>
              <a:rPr lang="zh-TW" altLang="en-US" dirty="0"/>
              <a:t> </a:t>
            </a:r>
            <a:r>
              <a:rPr lang="en-US" altLang="zh-TW" dirty="0"/>
              <a:t>Ju,</a:t>
            </a:r>
            <a:r>
              <a:rPr lang="zh-TW" altLang="en-US" dirty="0"/>
              <a:t> </a:t>
            </a:r>
            <a:r>
              <a:rPr lang="en-US" altLang="zh-TW" dirty="0"/>
              <a:t>2015 )</a:t>
            </a:r>
            <a:r>
              <a:rPr lang="zh-TW" altLang="en-US" dirty="0"/>
              <a:t>。</a:t>
            </a:r>
            <a:endParaRPr lang="en-US" altLang="zh-TW"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dirty="0"/>
              <a:t>2.</a:t>
            </a:r>
            <a:r>
              <a:rPr lang="zh-TW" altLang="en-US" dirty="0"/>
              <a:t> ，但⾵險的影響在很⼤程度上仍未得到充分研究。</a:t>
            </a:r>
            <a:endParaRPr lang="en-US" altLang="zh-TW"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tLang="zh-TW"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tLang="zh-TW"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4099408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dirty="0"/>
              <a:t>在本⽂中，我們根據不確定性的來源對⾵險進行分類。內部⾵險與 </a:t>
            </a:r>
            <a:r>
              <a:rPr lang="en-US" altLang="zh-TW" dirty="0"/>
              <a:t>ADS </a:t>
            </a:r>
            <a:r>
              <a:rPr lang="zh-TW" altLang="en-US" dirty="0"/>
              <a:t>本⾝相關，並通過改變 </a:t>
            </a:r>
            <a:r>
              <a:rPr lang="en-US" altLang="zh-TW" dirty="0"/>
              <a:t>ADS </a:t>
            </a:r>
            <a:r>
              <a:rPr lang="zh-TW" altLang="en-US" dirty="0"/>
              <a:t>的可靠度來操縱。</a:t>
            </a:r>
            <a:endParaRPr dirty="0"/>
          </a:p>
        </p:txBody>
      </p:sp>
    </p:spTree>
    <p:extLst>
      <p:ext uri="{BB962C8B-B14F-4D97-AF65-F5344CB8AC3E}">
        <p14:creationId xmlns:p14="http://schemas.microsoft.com/office/powerpoint/2010/main" val="3507257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7481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2181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r>
              <a:rPr lang="zh-TW" altLang="en-US" dirty="0"/>
              <a:t>原因有幾個。對於內部⾵險，可靠度降低必然會降低某⼈對 </a:t>
            </a:r>
            <a:r>
              <a:rPr lang="en-US" altLang="zh-TW" dirty="0"/>
              <a:t>ADS </a:t>
            </a:r>
            <a:r>
              <a:rPr lang="zh-TW" altLang="en-US" dirty="0"/>
              <a:t>的信任程度</a:t>
            </a:r>
            <a:endParaRPr lang="en-US" altLang="zh-TW" dirty="0"/>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zh-TW" altLang="en-US" dirty="0">
                <a:latin typeface="微軟正黑體" panose="020B0604030504040204" pitchFamily="34" charset="-120"/>
                <a:ea typeface="微軟正黑體" panose="020B0604030504040204" pitchFamily="34" charset="-120"/>
              </a:rPr>
              <a:t>我們使⽤有霧的天氣來降低能見度，這可能會讓⼈懷 疑 </a:t>
            </a:r>
            <a:r>
              <a:rPr lang="en-US" altLang="zh-TW" dirty="0">
                <a:latin typeface="微軟正黑體" panose="020B0604030504040204" pitchFamily="34" charset="-120"/>
                <a:ea typeface="微軟正黑體" panose="020B0604030504040204" pitchFamily="34" charset="-120"/>
              </a:rPr>
              <a:t>ADS </a:t>
            </a:r>
            <a:r>
              <a:rPr lang="zh-TW" altLang="en-US" dirty="0">
                <a:latin typeface="微軟正黑體" panose="020B0604030504040204" pitchFamily="34" charset="-120"/>
                <a:ea typeface="微軟正黑體" panose="020B0604030504040204" pitchFamily="34" charset="-120"/>
              </a:rPr>
              <a:t>能否就駕駛員何時接管做出正確的建議。</a:t>
            </a:r>
            <a:endParaRPr lang="en-US" altLang="zh-TW" dirty="0">
              <a:latin typeface="微軟正黑體" panose="020B0604030504040204" pitchFamily="34" charset="-120"/>
              <a:ea typeface="微軟正黑體" panose="020B0604030504040204" pitchFamily="34" charset="-120"/>
            </a:endParaRPr>
          </a:p>
          <a:p>
            <a:endParaRPr lang="en-US" altLang="zh-TW" dirty="0"/>
          </a:p>
          <a:p>
            <a:endParaRPr lang="zh-TW" altLang="en-US" dirty="0"/>
          </a:p>
        </p:txBody>
      </p:sp>
    </p:spTree>
    <p:extLst>
      <p:ext uri="{BB962C8B-B14F-4D97-AF65-F5344CB8AC3E}">
        <p14:creationId xmlns:p14="http://schemas.microsoft.com/office/powerpoint/2010/main" val="3978178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3"/>
        <p:cNvGrpSpPr/>
        <p:nvPr/>
      </p:nvGrpSpPr>
      <p:grpSpPr>
        <a:xfrm>
          <a:off x="0" y="0"/>
          <a:ext cx="0" cy="0"/>
          <a:chOff x="0" y="0"/>
          <a:chExt cx="0" cy="0"/>
        </a:xfrm>
      </p:grpSpPr>
      <p:sp>
        <p:nvSpPr>
          <p:cNvPr id="24" name="Google Shape;24;p3"/>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25" name="Google Shape;25;p3"/>
          <p:cNvGrpSpPr/>
          <p:nvPr/>
        </p:nvGrpSpPr>
        <p:grpSpPr>
          <a:xfrm>
            <a:off x="0" y="-7088"/>
            <a:ext cx="8661398" cy="5150588"/>
            <a:chOff x="0" y="-7088"/>
            <a:chExt cx="8661398" cy="5150588"/>
          </a:xfrm>
        </p:grpSpPr>
        <p:sp>
          <p:nvSpPr>
            <p:cNvPr id="26" name="Google Shape;26;p3"/>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28" name="Google Shape;28;p3"/>
          <p:cNvGrpSpPr/>
          <p:nvPr/>
        </p:nvGrpSpPr>
        <p:grpSpPr>
          <a:xfrm rot="10800000" flipH="1">
            <a:off x="-2" y="2924826"/>
            <a:ext cx="6589087" cy="2027268"/>
            <a:chOff x="-9894852" y="-4493254"/>
            <a:chExt cx="21200407" cy="6522740"/>
          </a:xfrm>
        </p:grpSpPr>
        <p:sp>
          <p:nvSpPr>
            <p:cNvPr id="29" name="Google Shape;29;p3"/>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31" name="Google Shape;31;p3"/>
          <p:cNvGrpSpPr/>
          <p:nvPr/>
        </p:nvGrpSpPr>
        <p:grpSpPr>
          <a:xfrm>
            <a:off x="6946842" y="4472723"/>
            <a:ext cx="2202830" cy="670795"/>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 name="Google Shape;39;p3"/>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3"/>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000"/>
              <a:buNone/>
              <a:defRPr sz="2000">
                <a:solidFill>
                  <a:schemeClr val="accent5"/>
                </a:solidFill>
              </a:defRPr>
            </a:lvl1pPr>
            <a:lvl2pPr lvl="1" rtl="0">
              <a:spcBef>
                <a:spcPts val="1000"/>
              </a:spcBef>
              <a:spcAft>
                <a:spcPts val="0"/>
              </a:spcAft>
              <a:buClr>
                <a:schemeClr val="accent5"/>
              </a:buClr>
              <a:buSzPts val="2000"/>
              <a:buNone/>
              <a:defRPr sz="2000">
                <a:solidFill>
                  <a:schemeClr val="accent5"/>
                </a:solidFill>
              </a:defRPr>
            </a:lvl2pPr>
            <a:lvl3pPr lvl="2" rtl="0">
              <a:spcBef>
                <a:spcPts val="1000"/>
              </a:spcBef>
              <a:spcAft>
                <a:spcPts val="0"/>
              </a:spcAft>
              <a:buClr>
                <a:schemeClr val="accent5"/>
              </a:buClr>
              <a:buSzPts val="2000"/>
              <a:buNone/>
              <a:defRPr sz="2000">
                <a:solidFill>
                  <a:schemeClr val="accent5"/>
                </a:solidFill>
              </a:defRPr>
            </a:lvl3pPr>
            <a:lvl4pPr lvl="3" rtl="0">
              <a:spcBef>
                <a:spcPts val="1000"/>
              </a:spcBef>
              <a:spcAft>
                <a:spcPts val="0"/>
              </a:spcAft>
              <a:buClr>
                <a:schemeClr val="accent5"/>
              </a:buClr>
              <a:buSzPts val="2000"/>
              <a:buNone/>
              <a:defRPr sz="2000">
                <a:solidFill>
                  <a:schemeClr val="accent5"/>
                </a:solidFill>
              </a:defRPr>
            </a:lvl4pPr>
            <a:lvl5pPr lvl="4" rtl="0">
              <a:spcBef>
                <a:spcPts val="1000"/>
              </a:spcBef>
              <a:spcAft>
                <a:spcPts val="0"/>
              </a:spcAft>
              <a:buClr>
                <a:schemeClr val="accent5"/>
              </a:buClr>
              <a:buSzPts val="2000"/>
              <a:buNone/>
              <a:defRPr sz="2000">
                <a:solidFill>
                  <a:schemeClr val="accent5"/>
                </a:solidFill>
              </a:defRPr>
            </a:lvl5pPr>
            <a:lvl6pPr lvl="5" rtl="0">
              <a:spcBef>
                <a:spcPts val="1000"/>
              </a:spcBef>
              <a:spcAft>
                <a:spcPts val="0"/>
              </a:spcAft>
              <a:buClr>
                <a:schemeClr val="accent5"/>
              </a:buClr>
              <a:buSzPts val="2000"/>
              <a:buNone/>
              <a:defRPr sz="2000">
                <a:solidFill>
                  <a:schemeClr val="accent5"/>
                </a:solidFill>
              </a:defRPr>
            </a:lvl6pPr>
            <a:lvl7pPr lvl="6" rtl="0">
              <a:spcBef>
                <a:spcPts val="1000"/>
              </a:spcBef>
              <a:spcAft>
                <a:spcPts val="0"/>
              </a:spcAft>
              <a:buClr>
                <a:schemeClr val="accent5"/>
              </a:buClr>
              <a:buSzPts val="2000"/>
              <a:buNone/>
              <a:defRPr sz="2000">
                <a:solidFill>
                  <a:schemeClr val="accent5"/>
                </a:solidFill>
              </a:defRPr>
            </a:lvl7pPr>
            <a:lvl8pPr lvl="7" rtl="0">
              <a:spcBef>
                <a:spcPts val="1000"/>
              </a:spcBef>
              <a:spcAft>
                <a:spcPts val="0"/>
              </a:spcAft>
              <a:buClr>
                <a:schemeClr val="accent5"/>
              </a:buClr>
              <a:buSzPts val="2000"/>
              <a:buNone/>
              <a:defRPr sz="2000">
                <a:solidFill>
                  <a:schemeClr val="accent5"/>
                </a:solidFill>
              </a:defRPr>
            </a:lvl8pPr>
            <a:lvl9pPr lvl="8" rtl="0">
              <a:spcBef>
                <a:spcPts val="1000"/>
              </a:spcBef>
              <a:spcAft>
                <a:spcPts val="1000"/>
              </a:spcAft>
              <a:buClr>
                <a:schemeClr val="accent5"/>
              </a:buClr>
              <a:buSzPts val="2000"/>
              <a:buNone/>
              <a:defRPr sz="2000">
                <a:solidFill>
                  <a:schemeClr val="accent5"/>
                </a:solidFill>
              </a:defRPr>
            </a:lvl9pPr>
          </a:lstStyle>
          <a:p>
            <a:endParaRPr/>
          </a:p>
        </p:txBody>
      </p:sp>
      <p:sp>
        <p:nvSpPr>
          <p:cNvPr id="41" name="Google Shape;41;p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8" y="-2"/>
            <a:ext cx="2202830" cy="670795"/>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 name="Google Shape;171;p10"/>
          <p:cNvGrpSpPr/>
          <p:nvPr/>
        </p:nvGrpSpPr>
        <p:grpSpPr>
          <a:xfrm>
            <a:off x="6946842" y="4472723"/>
            <a:ext cx="2202830" cy="670795"/>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6"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ctrTitle"/>
          </p:nvPr>
        </p:nvSpPr>
        <p:spPr>
          <a:xfrm>
            <a:off x="650174" y="1472135"/>
            <a:ext cx="6020790" cy="1437147"/>
          </a:xfrm>
          <a:prstGeom prst="rect">
            <a:avLst/>
          </a:prstGeom>
        </p:spPr>
        <p:txBody>
          <a:bodyPr spcFirstLastPara="1" wrap="square" lIns="91425" tIns="91425" rIns="91425" bIns="91425" anchor="ctr" anchorCtr="0">
            <a:noAutofit/>
          </a:bodyPr>
          <a:lstStyle/>
          <a:p>
            <a:pPr lvl="0"/>
            <a:r>
              <a:rPr lang="zh-TW" altLang="en-US" dirty="0"/>
              <a:t>內、外部風險對自動駕駛的信任與駕駛員行為之間的影響</a:t>
            </a:r>
            <a:endParaRPr dirty="0"/>
          </a:p>
        </p:txBody>
      </p:sp>
      <p:sp>
        <p:nvSpPr>
          <p:cNvPr id="3" name="文字方塊 2">
            <a:extLst>
              <a:ext uri="{FF2B5EF4-FFF2-40B4-BE49-F238E27FC236}">
                <a16:creationId xmlns:a16="http://schemas.microsoft.com/office/drawing/2014/main" id="{7BB5AFCA-673D-443A-A4E6-94E081CCC711}"/>
              </a:ext>
            </a:extLst>
          </p:cNvPr>
          <p:cNvSpPr txBox="1"/>
          <p:nvPr/>
        </p:nvSpPr>
        <p:spPr>
          <a:xfrm>
            <a:off x="650174" y="3437385"/>
            <a:ext cx="5334990" cy="523220"/>
          </a:xfrm>
          <a:prstGeom prst="rect">
            <a:avLst/>
          </a:prstGeom>
          <a:noFill/>
        </p:spPr>
        <p:txBody>
          <a:bodyPr wrap="square" rtlCol="0">
            <a:spAutoFit/>
          </a:bodyPr>
          <a:lstStyle/>
          <a:p>
            <a:r>
              <a:rPr lang="en-US" altLang="zh-TW" dirty="0">
                <a:solidFill>
                  <a:schemeClr val="bg1"/>
                </a:solidFill>
              </a:rPr>
              <a:t>How internal and external risks affect the relationships between trust and driver behavior in automated driving systems </a:t>
            </a:r>
          </a:p>
        </p:txBody>
      </p:sp>
      <p:sp>
        <p:nvSpPr>
          <p:cNvPr id="2" name="矩形 1">
            <a:extLst>
              <a:ext uri="{FF2B5EF4-FFF2-40B4-BE49-F238E27FC236}">
                <a16:creationId xmlns:a16="http://schemas.microsoft.com/office/drawing/2014/main" id="{CAE14489-83F2-468A-A571-A57C537900E3}"/>
              </a:ext>
            </a:extLst>
          </p:cNvPr>
          <p:cNvSpPr/>
          <p:nvPr/>
        </p:nvSpPr>
        <p:spPr>
          <a:xfrm>
            <a:off x="3873500" y="4265940"/>
            <a:ext cx="4572000" cy="307777"/>
          </a:xfrm>
          <a:prstGeom prst="rect">
            <a:avLst/>
          </a:prstGeom>
        </p:spPr>
        <p:txBody>
          <a:bodyPr>
            <a:spAutoFit/>
          </a:bodyPr>
          <a:lstStyle/>
          <a:p>
            <a:pPr>
              <a:buSzPts val="935"/>
            </a:pPr>
            <a:r>
              <a:rPr lang="zh-TW" altLang="en-US" i="1" dirty="0">
                <a:latin typeface="微軟正黑體" panose="020B0604030504040204" pitchFamily="34" charset="-120"/>
                <a:ea typeface="微軟正黑體" panose="020B0604030504040204" pitchFamily="34" charset="-120"/>
              </a:rPr>
              <a:t>報告者</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a:t>
            </a:r>
            <a:r>
              <a:rPr lang="zh-TW" altLang="zh-TW" i="1" dirty="0">
                <a:latin typeface="微軟正黑體" panose="020B0604030504040204" pitchFamily="34" charset="-120"/>
                <a:ea typeface="微軟正黑體" panose="020B0604030504040204" pitchFamily="34" charset="-120"/>
              </a:rPr>
              <a:t>陳善治</a:t>
            </a:r>
            <a:r>
              <a:rPr lang="zh-TW" altLang="en-US" i="1" dirty="0">
                <a:latin typeface="微軟正黑體" panose="020B0604030504040204" pitchFamily="34" charset="-120"/>
                <a:ea typeface="微軟正黑體" panose="020B0604030504040204" pitchFamily="34" charset="-120"/>
              </a:rPr>
              <a:t>             指導教授</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柳永青 教授</a:t>
            </a:r>
            <a:endParaRPr lang="en-US" altLang="zh-TW" i="1" dirty="0">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9BA46F4B-FCA5-4601-97C0-ADCA7DCB1187}"/>
              </a:ext>
            </a:extLst>
          </p:cNvPr>
          <p:cNvSpPr txBox="1"/>
          <p:nvPr/>
        </p:nvSpPr>
        <p:spPr>
          <a:xfrm>
            <a:off x="0" y="4178490"/>
            <a:ext cx="6809436" cy="954107"/>
          </a:xfrm>
          <a:prstGeom prst="rect">
            <a:avLst/>
          </a:prstGeom>
          <a:noFill/>
        </p:spPr>
        <p:txBody>
          <a:bodyPr wrap="square" rtlCol="0">
            <a:spAutoFit/>
          </a:bodyPr>
          <a:lstStyle/>
          <a:p>
            <a:pPr>
              <a:buSzPts val="935"/>
            </a:pPr>
            <a:r>
              <a:rPr lang="zh-TW" altLang="en-US" i="1" dirty="0">
                <a:latin typeface="微軟正黑體" panose="020B0604030504040204" pitchFamily="34" charset="-120"/>
                <a:ea typeface="微軟正黑體" panose="020B0604030504040204" pitchFamily="34" charset="-120"/>
              </a:rPr>
              <a:t>作者</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a:t>
            </a:r>
            <a:endParaRPr lang="en-US" altLang="zh-TW" i="1" dirty="0">
              <a:latin typeface="微軟正黑體" panose="020B0604030504040204" pitchFamily="34" charset="-120"/>
              <a:ea typeface="微軟正黑體" panose="020B0604030504040204" pitchFamily="34" charset="-120"/>
            </a:endParaRPr>
          </a:p>
          <a:p>
            <a:pPr>
              <a:buSzPts val="935"/>
            </a:pPr>
            <a:r>
              <a:rPr lang="en-US" altLang="zh-TW" i="1" dirty="0">
                <a:latin typeface="微軟正黑體" panose="020B0604030504040204" pitchFamily="34" charset="-120"/>
                <a:ea typeface="微軟正黑體" panose="020B0604030504040204" pitchFamily="34" charset="-120"/>
              </a:rPr>
              <a:t>  </a:t>
            </a:r>
            <a:r>
              <a:rPr lang="en-US" altLang="zh-TW" dirty="0"/>
              <a:t>Azevedo-Sa</a:t>
            </a:r>
            <a:r>
              <a:rPr lang="zh-TW" altLang="en-US" dirty="0"/>
              <a:t> </a:t>
            </a:r>
            <a:r>
              <a:rPr lang="en-US" altLang="zh-TW" dirty="0"/>
              <a:t>et al.</a:t>
            </a:r>
            <a:endParaRPr lang="en-US" altLang="zh-TW" i="1" dirty="0">
              <a:latin typeface="微軟正黑體" panose="020B0604030504040204" pitchFamily="34" charset="-120"/>
              <a:ea typeface="微軟正黑體" panose="020B0604030504040204" pitchFamily="34" charset="-120"/>
            </a:endParaRPr>
          </a:p>
          <a:p>
            <a:pPr>
              <a:buSzPts val="935"/>
            </a:pPr>
            <a:r>
              <a:rPr lang="zh-TW" altLang="en-US" i="1" dirty="0">
                <a:latin typeface="微軟正黑體" panose="020B0604030504040204" pitchFamily="34" charset="-120"/>
                <a:ea typeface="微軟正黑體" panose="020B0604030504040204" pitchFamily="34" charset="-120"/>
              </a:rPr>
              <a:t>期刊</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年分</a:t>
            </a:r>
            <a:r>
              <a:rPr lang="en-US" altLang="zh-TW" i="1" dirty="0">
                <a:latin typeface="微軟正黑體" panose="020B0604030504040204" pitchFamily="34" charset="-120"/>
                <a:ea typeface="微軟正黑體" panose="020B0604030504040204" pitchFamily="34" charset="-120"/>
              </a:rPr>
              <a:t>): </a:t>
            </a:r>
          </a:p>
          <a:p>
            <a:pPr>
              <a:buSzPts val="935"/>
            </a:pPr>
            <a:r>
              <a:rPr lang="en-US" altLang="zh-TW" i="1" dirty="0">
                <a:latin typeface="微軟正黑體" panose="020B0604030504040204" pitchFamily="34" charset="-120"/>
                <a:ea typeface="微軟正黑體" panose="020B0604030504040204" pitchFamily="34" charset="-120"/>
              </a:rPr>
              <a:t>  </a:t>
            </a:r>
            <a:r>
              <a:rPr lang="en-US" altLang="zh-TW" dirty="0"/>
              <a:t>Transportation Research Part C (2021)</a:t>
            </a:r>
            <a:endParaRPr lang="en-US" altLang="zh-TW" i="1"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2.</a:t>
            </a:r>
            <a:r>
              <a:rPr lang="zh-TW" altLang="en-US" dirty="0"/>
              <a:t>相關文獻</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20" name="內容版面配置區 2">
            <a:extLst>
              <a:ext uri="{FF2B5EF4-FFF2-40B4-BE49-F238E27FC236}">
                <a16:creationId xmlns:a16="http://schemas.microsoft.com/office/drawing/2014/main" id="{7A46F72D-354F-4E10-9A72-CE5D9D556533}"/>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信任很直接影響駕駛員的行為，影響控制系統的傾向和執行 </a:t>
            </a:r>
            <a:r>
              <a:rPr lang="en-US" altLang="zh-TW" dirty="0">
                <a:latin typeface="微軟正黑體" panose="020B0604030504040204" pitchFamily="34" charset="-120"/>
                <a:ea typeface="微軟正黑體" panose="020B0604030504040204" pitchFamily="34" charset="-120"/>
              </a:rPr>
              <a:t>NDRT </a:t>
            </a:r>
            <a:r>
              <a:rPr lang="zh-TW" altLang="en-US" dirty="0">
                <a:latin typeface="微軟正黑體" panose="020B0604030504040204" pitchFamily="34" charset="-120"/>
                <a:ea typeface="微軟正黑體" panose="020B0604030504040204" pitchFamily="34" charset="-120"/>
              </a:rPr>
              <a:t>的能力</a:t>
            </a:r>
            <a:r>
              <a:rPr lang="en-US" altLang="zh-TW"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Korber</a:t>
            </a:r>
            <a:r>
              <a:rPr lang="en-US" altLang="zh-TW" dirty="0">
                <a:latin typeface="微軟正黑體" panose="020B0604030504040204" pitchFamily="34" charset="-120"/>
                <a:ea typeface="微軟正黑體" panose="020B0604030504040204" pitchFamily="34" charset="-120"/>
              </a:rPr>
              <a:t> et al., 2018)</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t>過度信任可能會增加事故的可能性</a:t>
            </a:r>
            <a:r>
              <a:rPr lang="en-US" altLang="zh-TW" dirty="0"/>
              <a:t>(Parasuraman &amp;</a:t>
            </a:r>
            <a:r>
              <a:rPr lang="zh-TW" altLang="en-US" dirty="0"/>
              <a:t> </a:t>
            </a:r>
            <a:r>
              <a:rPr lang="en-US" altLang="zh-TW" dirty="0"/>
              <a:t>Riley, 2018; </a:t>
            </a:r>
            <a:r>
              <a:rPr lang="en-US" altLang="zh-TW" dirty="0" err="1"/>
              <a:t>Khastgir</a:t>
            </a:r>
            <a:r>
              <a:rPr lang="en-US" altLang="zh-TW" dirty="0"/>
              <a:t> et al., 2016)</a:t>
            </a:r>
            <a:r>
              <a:rPr lang="zh-TW" altLang="en-US" dirty="0"/>
              <a:t>。 </a:t>
            </a:r>
            <a:endParaRPr lang="en-US" altLang="zh-TW" dirty="0">
              <a:latin typeface="微軟正黑體" panose="020B0604030504040204" pitchFamily="34" charset="-120"/>
              <a:ea typeface="微軟正黑體" panose="020B0604030504040204" pitchFamily="34" charset="-120"/>
            </a:endParaRPr>
          </a:p>
          <a:p>
            <a:r>
              <a:rPr lang="en-US" altLang="zh-TW" dirty="0">
                <a:latin typeface="微軟正黑體" panose="020B0604030504040204" pitchFamily="34" charset="-120"/>
                <a:ea typeface="微軟正黑體" panose="020B0604030504040204" pitchFamily="34" charset="-120"/>
              </a:rPr>
              <a:t>ADS </a:t>
            </a:r>
            <a:r>
              <a:rPr lang="zh-TW" altLang="en-US" dirty="0">
                <a:latin typeface="微軟正黑體" panose="020B0604030504040204" pitchFamily="34" charset="-120"/>
                <a:ea typeface="微軟正黑體" panose="020B0604030504040204" pitchFamily="34" charset="-120"/>
              </a:rPr>
              <a:t>信任可以提⾼ </a:t>
            </a:r>
            <a:r>
              <a:rPr lang="en-US" altLang="zh-TW" dirty="0">
                <a:latin typeface="微軟正黑體" panose="020B0604030504040204" pitchFamily="34" charset="-120"/>
                <a:ea typeface="微軟正黑體" panose="020B0604030504040204" pitchFamily="34" charset="-120"/>
              </a:rPr>
              <a:t>NDRT </a:t>
            </a:r>
            <a:r>
              <a:rPr lang="zh-TW" altLang="en-US" dirty="0">
                <a:latin typeface="微軟正黑體" panose="020B0604030504040204" pitchFamily="34" charset="-120"/>
                <a:ea typeface="微軟正黑體" panose="020B0604030504040204" pitchFamily="34" charset="-120"/>
              </a:rPr>
              <a:t>的表現</a:t>
            </a:r>
            <a:r>
              <a:rPr lang="en-US" altLang="zh-TW" dirty="0">
                <a:latin typeface="微軟正黑體" panose="020B0604030504040204" pitchFamily="34" charset="-120"/>
                <a:ea typeface="微軟正黑體" panose="020B0604030504040204" pitchFamily="34" charset="-120"/>
              </a:rPr>
              <a:t>(Stockert et al., 2015</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Petersen et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al.,</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2018</a:t>
            </a:r>
            <a:r>
              <a:rPr lang="zh-TW" altLang="en-US"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Korber</a:t>
            </a:r>
            <a:r>
              <a:rPr lang="en-US" altLang="zh-TW" dirty="0">
                <a:latin typeface="微軟正黑體" panose="020B0604030504040204" pitchFamily="34" charset="-120"/>
                <a:ea typeface="微軟正黑體" panose="020B0604030504040204" pitchFamily="34" charset="-120"/>
              </a:rPr>
              <a:t> et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al.,</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2018; Petersen et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al.,</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2019)</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en-US" altLang="zh-TW" dirty="0" err="1">
                <a:latin typeface="微軟正黑體" panose="020B0604030504040204" pitchFamily="34" charset="-120"/>
                <a:ea typeface="微軟正黑體" panose="020B0604030504040204" pitchFamily="34" charset="-120"/>
              </a:rPr>
              <a:t>Korber</a:t>
            </a:r>
            <a:r>
              <a:rPr lang="en-US" altLang="zh-TW" dirty="0">
                <a:latin typeface="微軟正黑體" panose="020B0604030504040204" pitchFamily="34" charset="-120"/>
                <a:ea typeface="微軟正黑體" panose="020B0604030504040204" pitchFamily="34" charset="-120"/>
              </a:rPr>
              <a:t>¨ et al. (2018)</a:t>
            </a:r>
            <a:r>
              <a:rPr lang="zh-TW" altLang="en-US" dirty="0">
                <a:latin typeface="微軟正黑體" panose="020B0604030504040204" pitchFamily="34" charset="-120"/>
                <a:ea typeface="微軟正黑體" panose="020B0604030504040204" pitchFamily="34" charset="-120"/>
              </a:rPr>
              <a:t>發現，對⾃動化信任度更⾼的受測者在 </a:t>
            </a:r>
            <a:r>
              <a:rPr lang="en-US" altLang="zh-TW" dirty="0">
                <a:latin typeface="微軟正黑體" panose="020B0604030504040204" pitchFamily="34" charset="-120"/>
                <a:ea typeface="微軟正黑體" panose="020B0604030504040204" pitchFamily="34" charset="-120"/>
              </a:rPr>
              <a:t>NDRT </a:t>
            </a:r>
            <a:r>
              <a:rPr lang="zh-TW" altLang="en-US" dirty="0">
                <a:latin typeface="微軟正黑體" panose="020B0604030504040204" pitchFamily="34" charset="-120"/>
                <a:ea typeface="微軟正黑體" panose="020B0604030504040204" pitchFamily="34" charset="-120"/>
              </a:rPr>
              <a:t>上花費的時間更多，⽽在道路上花費的時間更少</a:t>
            </a:r>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30563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2.</a:t>
            </a:r>
            <a:r>
              <a:rPr lang="zh-TW" altLang="en-US" dirty="0"/>
              <a:t>相關文獻</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20" name="內容版面配置區 2">
            <a:extLst>
              <a:ext uri="{FF2B5EF4-FFF2-40B4-BE49-F238E27FC236}">
                <a16:creationId xmlns:a16="http://schemas.microsoft.com/office/drawing/2014/main" id="{7A46F72D-354F-4E10-9A72-CE5D9D556533}"/>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en-US" altLang="zh-TW" dirty="0">
                <a:latin typeface="微軟正黑體" panose="020B0604030504040204" pitchFamily="34" charset="-120"/>
                <a:ea typeface="微軟正黑體" panose="020B0604030504040204" pitchFamily="34" charset="-120"/>
              </a:rPr>
              <a:t>Zhang et al.(2019) </a:t>
            </a:r>
            <a:r>
              <a:rPr lang="zh-TW" altLang="en-US"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Verberne</a:t>
            </a:r>
            <a:r>
              <a:rPr lang="en-US" altLang="zh-TW" dirty="0">
                <a:latin typeface="微軟正黑體" panose="020B0604030504040204" pitchFamily="34" charset="-120"/>
                <a:ea typeface="微軟正黑體" panose="020B0604030504040204" pitchFamily="34" charset="-120"/>
              </a:rPr>
              <a:t> et al.(2012)</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Liu et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al.(2019)</a:t>
            </a:r>
            <a:r>
              <a:rPr lang="zh-TW" altLang="en-US" dirty="0">
                <a:latin typeface="微軟正黑體" panose="020B0604030504040204" pitchFamily="34" charset="-120"/>
                <a:ea typeface="微軟正黑體" panose="020B0604030504040204" pitchFamily="34" charset="-120"/>
              </a:rPr>
              <a:t>發現⾵險和信任之間存在顯著的負相關。</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內部⾵險較低時</a:t>
            </a:r>
            <a:r>
              <a:rPr lang="en-US" altLang="zh-TW" dirty="0">
                <a:latin typeface="微軟正黑體" panose="020B0604030504040204" pitchFamily="34" charset="-120"/>
                <a:ea typeface="微軟正黑體" panose="020B0604030504040204" pitchFamily="34" charset="-120"/>
              </a:rPr>
              <a:t>ADS </a:t>
            </a:r>
            <a:r>
              <a:rPr lang="zh-TW" altLang="en-US" dirty="0">
                <a:latin typeface="微軟正黑體" panose="020B0604030504040204" pitchFamily="34" charset="-120"/>
                <a:ea typeface="微軟正黑體" panose="020B0604030504040204" pitchFamily="34" charset="-120"/>
              </a:rPr>
              <a:t>信任度的增加會帶來更好的 </a:t>
            </a:r>
            <a:r>
              <a:rPr lang="en-US" altLang="zh-TW" dirty="0">
                <a:latin typeface="微軟正黑體" panose="020B0604030504040204" pitchFamily="34" charset="-120"/>
                <a:ea typeface="微軟正黑體" panose="020B0604030504040204" pitchFamily="34" charset="-120"/>
              </a:rPr>
              <a:t>NDRT </a:t>
            </a:r>
            <a:r>
              <a:rPr lang="zh-TW" altLang="en-US" dirty="0">
                <a:latin typeface="微軟正黑體" panose="020B0604030504040204" pitchFamily="34" charset="-120"/>
                <a:ea typeface="微軟正黑體" panose="020B0604030504040204" pitchFamily="34" charset="-120"/>
              </a:rPr>
              <a:t>性能 </a:t>
            </a:r>
            <a:r>
              <a:rPr lang="en-US" altLang="zh-TW" dirty="0">
                <a:latin typeface="微軟正黑體" panose="020B0604030504040204" pitchFamily="34" charset="-120"/>
                <a:ea typeface="微軟正黑體" panose="020B0604030504040204" pitchFamily="34" charset="-120"/>
              </a:rPr>
              <a:t>(Stockert et al., 2015</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Petersen et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al.,</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2018</a:t>
            </a:r>
            <a:r>
              <a:rPr lang="zh-TW" altLang="en-US"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Korber</a:t>
            </a:r>
            <a:r>
              <a:rPr lang="en-US" altLang="zh-TW" dirty="0">
                <a:latin typeface="微軟正黑體" panose="020B0604030504040204" pitchFamily="34" charset="-120"/>
                <a:ea typeface="微軟正黑體" panose="020B0604030504040204" pitchFamily="34" charset="-120"/>
              </a:rPr>
              <a:t> et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al.,</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2018)</a:t>
            </a:r>
            <a:r>
              <a:rPr lang="zh-TW" altLang="en-US" dirty="0">
                <a:latin typeface="微軟正黑體" panose="020B0604030504040204" pitchFamily="34" charset="-120"/>
                <a:ea typeface="微軟正黑體" panose="020B0604030504040204" pitchFamily="34" charset="-120"/>
              </a:rPr>
              <a:t>。</a:t>
            </a:r>
          </a:p>
          <a:p>
            <a:endParaRPr lang="en-US" altLang="zh-TW" b="1"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37731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t>方法</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3</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DC9448BC-4E7E-4BFF-AE6A-49CEBE9494E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223727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3-1 </a:t>
            </a:r>
            <a:r>
              <a:rPr lang="zh-TW" altLang="en-US" dirty="0"/>
              <a:t>受測者</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2E7B75D4-A9E8-4223-8C79-84CE3FDEA2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20" name="內容版面配置區 2">
            <a:extLst>
              <a:ext uri="{FF2B5EF4-FFF2-40B4-BE49-F238E27FC236}">
                <a16:creationId xmlns:a16="http://schemas.microsoft.com/office/drawing/2014/main" id="{A1CB11C4-66D8-4236-845D-529F4D848CD0}"/>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fontScale="85000" lnSpcReduction="10000"/>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招募了 </a:t>
            </a:r>
            <a:r>
              <a:rPr lang="en-US" altLang="zh-TW" dirty="0">
                <a:latin typeface="微軟正黑體" panose="020B0604030504040204" pitchFamily="34" charset="-120"/>
                <a:ea typeface="微軟正黑體" panose="020B0604030504040204" pitchFamily="34" charset="-120"/>
              </a:rPr>
              <a:t>37 </a:t>
            </a:r>
            <a:r>
              <a:rPr lang="zh-TW" altLang="en-US" dirty="0">
                <a:latin typeface="微軟正黑體" panose="020B0604030504040204" pitchFamily="34" charset="-120"/>
                <a:ea typeface="微軟正黑體" panose="020B0604030504040204" pitchFamily="34" charset="-120"/>
              </a:rPr>
              <a:t>名受測者，平均年齡為</a:t>
            </a:r>
            <a:r>
              <a:rPr lang="en-US" altLang="zh-TW" dirty="0">
                <a:latin typeface="微軟正黑體" panose="020B0604030504040204" pitchFamily="34" charset="-120"/>
                <a:ea typeface="微軟正黑體" panose="020B0604030504040204" pitchFamily="34" charset="-120"/>
              </a:rPr>
              <a:t>22.5</a:t>
            </a:r>
            <a:r>
              <a:rPr lang="zh-TW" altLang="en-US" dirty="0">
                <a:latin typeface="微軟正黑體" panose="020B0604030504040204" pitchFamily="34" charset="-120"/>
                <a:ea typeface="微軟正黑體" panose="020B0604030504040204" pitchFamily="34" charset="-120"/>
              </a:rPr>
              <a:t>歲</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[SD]=3.6</a:t>
            </a:r>
            <a:r>
              <a:rPr lang="zh-TW" altLang="en-US" dirty="0">
                <a:latin typeface="微軟正黑體" panose="020B0604030504040204" pitchFamily="34" charset="-120"/>
                <a:ea typeface="微軟正黑體" panose="020B0604030504040204" pitchFamily="34" charset="-120"/>
              </a:rPr>
              <a:t>歲</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，包括 </a:t>
            </a:r>
            <a:r>
              <a:rPr lang="en-US" altLang="zh-TW" dirty="0">
                <a:latin typeface="微軟正黑體" panose="020B0604030504040204" pitchFamily="34" charset="-120"/>
                <a:ea typeface="微軟正黑體" panose="020B0604030504040204" pitchFamily="34" charset="-120"/>
              </a:rPr>
              <a:t>11 </a:t>
            </a:r>
            <a:r>
              <a:rPr lang="zh-TW" altLang="en-US" dirty="0">
                <a:latin typeface="微軟正黑體" panose="020B0604030504040204" pitchFamily="34" charset="-120"/>
                <a:ea typeface="微軟正黑體" panose="020B0604030504040204" pitchFamily="34" charset="-120"/>
              </a:rPr>
              <a:t>名⼥性、</a:t>
            </a:r>
            <a:r>
              <a:rPr lang="en-US" altLang="zh-TW" dirty="0">
                <a:latin typeface="微軟正黑體" panose="020B0604030504040204" pitchFamily="34" charset="-120"/>
                <a:ea typeface="微軟正黑體" panose="020B0604030504040204" pitchFamily="34" charset="-120"/>
              </a:rPr>
              <a:t>25 </a:t>
            </a:r>
            <a:r>
              <a:rPr lang="zh-TW" altLang="en-US" dirty="0">
                <a:latin typeface="微軟正黑體" panose="020B0604030504040204" pitchFamily="34" charset="-120"/>
                <a:ea typeface="微軟正黑體" panose="020B0604030504040204" pitchFamily="34" charset="-120"/>
              </a:rPr>
              <a:t>名男性和 </a:t>
            </a:r>
            <a:r>
              <a:rPr lang="en-US" altLang="zh-TW" dirty="0">
                <a:latin typeface="微軟正黑體" panose="020B0604030504040204" pitchFamily="34" charset="-120"/>
                <a:ea typeface="微軟正黑體" panose="020B0604030504040204" pitchFamily="34" charset="-120"/>
              </a:rPr>
              <a:t>1 </a:t>
            </a:r>
            <a:r>
              <a:rPr lang="zh-TW" altLang="en-US" dirty="0">
                <a:latin typeface="微軟正黑體" panose="020B0604030504040204" pitchFamily="34" charset="-120"/>
                <a:ea typeface="微軟正黑體" panose="020B0604030504040204" pitchFamily="34" charset="-120"/>
              </a:rPr>
              <a:t>名擇不指定性別，皆通過電⼦郵件廣告和海報招募。</a:t>
            </a:r>
            <a:endParaRPr lang="en-US" altLang="zh-TW" dirty="0">
              <a:latin typeface="微軟正黑體" panose="020B0604030504040204" pitchFamily="34" charset="-120"/>
              <a:ea typeface="微軟正黑體" panose="020B0604030504040204" pitchFamily="34" charset="-120"/>
            </a:endParaRPr>
          </a:p>
          <a:p>
            <a:pPr lvl="1"/>
            <a:r>
              <a:rPr lang="zh-TW" altLang="en-US" sz="1800" dirty="0">
                <a:latin typeface="微軟正黑體" panose="020B0604030504040204" pitchFamily="34" charset="-120"/>
                <a:ea typeface="微軟正黑體" panose="020B0604030504040204" pitchFamily="34" charset="-120"/>
              </a:rPr>
              <a:t>年滿 </a:t>
            </a:r>
            <a:r>
              <a:rPr lang="en-US" altLang="zh-TW" sz="1800" dirty="0">
                <a:latin typeface="微軟正黑體" panose="020B0604030504040204" pitchFamily="34" charset="-120"/>
                <a:ea typeface="微軟正黑體" panose="020B0604030504040204" pitchFamily="34" charset="-120"/>
              </a:rPr>
              <a:t>18 </a:t>
            </a:r>
            <a:r>
              <a:rPr lang="zh-TW" altLang="en-US" sz="1800" dirty="0">
                <a:latin typeface="微軟正黑體" panose="020B0604030504040204" pitchFamily="34" charset="-120"/>
                <a:ea typeface="微軟正黑體" panose="020B0604030504040204" pitchFamily="34" charset="-120"/>
              </a:rPr>
              <a:t>歲</a:t>
            </a:r>
            <a:endParaRPr lang="en-US" altLang="zh-TW" sz="1800" dirty="0">
              <a:latin typeface="微軟正黑體" panose="020B0604030504040204" pitchFamily="34" charset="-120"/>
              <a:ea typeface="微軟正黑體" panose="020B0604030504040204" pitchFamily="34" charset="-120"/>
            </a:endParaRPr>
          </a:p>
          <a:p>
            <a:pPr lvl="1"/>
            <a:r>
              <a:rPr lang="zh-TW" altLang="en-US" sz="1800" dirty="0">
                <a:latin typeface="微軟正黑體" panose="020B0604030504040204" pitchFamily="34" charset="-120"/>
                <a:ea typeface="微軟正黑體" panose="020B0604030504040204" pitchFamily="34" charset="-120"/>
              </a:rPr>
              <a:t>有駕照的司機</a:t>
            </a:r>
            <a:endParaRPr lang="en-US" altLang="zh-TW" sz="1800" dirty="0">
              <a:latin typeface="微軟正黑體" panose="020B0604030504040204" pitchFamily="34" charset="-120"/>
              <a:ea typeface="微軟正黑體" panose="020B0604030504040204" pitchFamily="34" charset="-120"/>
            </a:endParaRPr>
          </a:p>
          <a:p>
            <a:pPr lvl="1"/>
            <a:r>
              <a:rPr lang="zh-TW" altLang="en-US" sz="1800" dirty="0">
                <a:latin typeface="微軟正黑體" panose="020B0604030504040204" pitchFamily="34" charset="-120"/>
                <a:ea typeface="微軟正黑體" panose="020B0604030504040204" pitchFamily="34" charset="-120"/>
              </a:rPr>
              <a:t>不是⾊盲</a:t>
            </a:r>
            <a:endParaRPr lang="en-US" altLang="zh-TW" sz="1800" dirty="0">
              <a:latin typeface="微軟正黑體" panose="020B0604030504040204" pitchFamily="34" charset="-120"/>
              <a:ea typeface="微軟正黑體" panose="020B0604030504040204" pitchFamily="34" charset="-120"/>
            </a:endParaRPr>
          </a:p>
          <a:p>
            <a:pPr lvl="1"/>
            <a:r>
              <a:rPr lang="zh-TW" altLang="en-US" sz="1800" dirty="0">
                <a:latin typeface="微軟正黑體" panose="020B0604030504040204" pitchFamily="34" charset="-120"/>
                <a:ea typeface="微軟正黑體" panose="020B0604030504040204" pitchFamily="34" charset="-120"/>
              </a:rPr>
              <a:t>視力正常或矯正至正常正常或矯正到正常的聽覺敏銳度</a:t>
            </a:r>
            <a:endParaRPr lang="en-US" altLang="zh-TW" sz="1800" dirty="0">
              <a:latin typeface="微軟正黑體" panose="020B0604030504040204" pitchFamily="34" charset="-120"/>
              <a:ea typeface="微軟正黑體" panose="020B0604030504040204" pitchFamily="34" charset="-120"/>
            </a:endParaRPr>
          </a:p>
          <a:p>
            <a:pPr lvl="1"/>
            <a:r>
              <a:rPr lang="zh-TW" altLang="en-US" sz="1800" dirty="0">
                <a:latin typeface="微軟正黑體" panose="020B0604030504040204" pitchFamily="34" charset="-120"/>
                <a:ea typeface="微軟正黑體" panose="020B0604030504040204" pitchFamily="34" charset="-120"/>
              </a:rPr>
              <a:t>沒有可能影響他們使⽤模擬器的能力的疾病或受傷史</a:t>
            </a:r>
            <a:endParaRPr lang="en-US" altLang="zh-TW" sz="1800" dirty="0">
              <a:latin typeface="微軟正黑體" panose="020B0604030504040204" pitchFamily="34" charset="-120"/>
              <a:ea typeface="微軟正黑體" panose="020B0604030504040204" pitchFamily="34" charset="-120"/>
            </a:endParaRPr>
          </a:p>
          <a:p>
            <a:pPr lvl="1"/>
            <a:r>
              <a:rPr lang="zh-TW" altLang="en-US" sz="1800" dirty="0">
                <a:latin typeface="微軟正黑體" panose="020B0604030504040204" pitchFamily="34" charset="-120"/>
                <a:ea typeface="微軟正黑體" panose="020B0604030504040204" pitchFamily="34" charset="-120"/>
              </a:rPr>
              <a:t>不是國防部的軍事或⽂職僱員</a:t>
            </a:r>
            <a:endParaRPr lang="en-US" altLang="zh-TW" sz="1800" dirty="0">
              <a:latin typeface="微軟正黑體" panose="020B0604030504040204" pitchFamily="34" charset="-120"/>
              <a:ea typeface="微軟正黑體" panose="020B0604030504040204" pitchFamily="34" charset="-120"/>
            </a:endParaRPr>
          </a:p>
          <a:p>
            <a:pPr lvl="1"/>
            <a:r>
              <a:rPr lang="zh-TW" altLang="en-US" sz="1800" dirty="0">
                <a:latin typeface="微軟正黑體" panose="020B0604030504040204" pitchFamily="34" charset="-120"/>
                <a:ea typeface="微軟正黑體" panose="020B0604030504040204" pitchFamily="34" charset="-120"/>
              </a:rPr>
              <a:t>以前沒有參加過這項研究。</a:t>
            </a:r>
          </a:p>
        </p:txBody>
      </p:sp>
    </p:spTree>
    <p:extLst>
      <p:ext uri="{BB962C8B-B14F-4D97-AF65-F5344CB8AC3E}">
        <p14:creationId xmlns:p14="http://schemas.microsoft.com/office/powerpoint/2010/main" val="2391366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3-2 </a:t>
            </a:r>
            <a:r>
              <a:rPr lang="zh-TW" altLang="en-US" dirty="0"/>
              <a:t>儀器設備</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F5BBC478-0FBB-4804-8425-449240B56BF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
        <p:nvSpPr>
          <p:cNvPr id="20" name="內容版面配置區 2">
            <a:extLst>
              <a:ext uri="{FF2B5EF4-FFF2-40B4-BE49-F238E27FC236}">
                <a16:creationId xmlns:a16="http://schemas.microsoft.com/office/drawing/2014/main" id="{C1A822B6-54DE-41A8-8B83-DF1DD8CE288D}"/>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模擬器由 </a:t>
            </a:r>
            <a:r>
              <a:rPr lang="en-US" altLang="zh-TW" dirty="0">
                <a:latin typeface="微軟正黑體" panose="020B0604030504040204" pitchFamily="34" charset="-120"/>
                <a:ea typeface="微軟正黑體" panose="020B0604030504040204" pitchFamily="34" charset="-120"/>
              </a:rPr>
              <a:t>3 </a:t>
            </a:r>
            <a:r>
              <a:rPr lang="zh-TW" altLang="en-US" dirty="0">
                <a:latin typeface="微軟正黑體" panose="020B0604030504040204" pitchFamily="34" charset="-120"/>
                <a:ea typeface="微軟正黑體" panose="020B0604030504040204" pitchFamily="34" charset="-120"/>
              </a:rPr>
              <a:t>個 </a:t>
            </a:r>
            <a:r>
              <a:rPr lang="en-US" altLang="zh-TW" dirty="0">
                <a:latin typeface="微軟正黑體" panose="020B0604030504040204" pitchFamily="34" charset="-120"/>
                <a:ea typeface="微軟正黑體" panose="020B0604030504040204" pitchFamily="34" charset="-120"/>
              </a:rPr>
              <a:t>LCD </a:t>
            </a:r>
            <a:r>
              <a:rPr lang="zh-TW" altLang="en-US" dirty="0">
                <a:latin typeface="微軟正黑體" panose="020B0604030504040204" pitchFamily="34" charset="-120"/>
                <a:ea typeface="微軟正黑體" panose="020B0604030504040204" pitchFamily="34" charset="-120"/>
              </a:rPr>
              <a:t>螢幕組成，外加⼀個羅技 </a:t>
            </a:r>
            <a:r>
              <a:rPr lang="en-US" altLang="zh-TW" dirty="0">
                <a:latin typeface="微軟正黑體" panose="020B0604030504040204" pitchFamily="34" charset="-120"/>
                <a:ea typeface="微軟正黑體" panose="020B0604030504040204" pitchFamily="34" charset="-120"/>
              </a:rPr>
              <a:t>G-27 </a:t>
            </a:r>
            <a:r>
              <a:rPr lang="zh-TW" altLang="en-US" dirty="0">
                <a:latin typeface="微軟正黑體" panose="020B0604030504040204" pitchFamily="34" charset="-120"/>
                <a:ea typeface="微軟正黑體" panose="020B0604030504040204" pitchFamily="34" charset="-120"/>
              </a:rPr>
              <a:t>驅動模組。 </a:t>
            </a:r>
            <a:r>
              <a:rPr lang="en-US" altLang="zh-TW" dirty="0">
                <a:latin typeface="微軟正黑體" panose="020B0604030504040204" pitchFamily="34" charset="-120"/>
                <a:ea typeface="微軟正黑體" panose="020B0604030504040204" pitchFamily="34" charset="-120"/>
              </a:rPr>
              <a:t>NDRT</a:t>
            </a:r>
            <a:r>
              <a:rPr lang="zh-TW" altLang="en-US" dirty="0">
                <a:latin typeface="微軟正黑體" panose="020B0604030504040204" pitchFamily="34" charset="-120"/>
                <a:ea typeface="微軟正黑體" panose="020B0604030504040204" pitchFamily="34" charset="-120"/>
              </a:rPr>
              <a:t>的觸控螢幕位於右側。 </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眼球追踪設備使⽤了 </a:t>
            </a:r>
            <a:r>
              <a:rPr lang="en-US" altLang="zh-TW" dirty="0">
                <a:latin typeface="微軟正黑體" panose="020B0604030504040204" pitchFamily="34" charset="-120"/>
                <a:ea typeface="微軟正黑體" panose="020B0604030504040204" pitchFamily="34" charset="-120"/>
              </a:rPr>
              <a:t>Pupil Lab </a:t>
            </a:r>
            <a:r>
              <a:rPr lang="zh-TW" altLang="en-US" dirty="0">
                <a:latin typeface="微軟正黑體" panose="020B0604030504040204" pitchFamily="34" charset="-120"/>
                <a:ea typeface="微軟正黑體" panose="020B0604030504040204" pitchFamily="34" charset="-120"/>
              </a:rPr>
              <a:t>的 </a:t>
            </a:r>
            <a:r>
              <a:rPr lang="en-US" altLang="zh-TW" dirty="0">
                <a:latin typeface="微軟正黑體" panose="020B0604030504040204" pitchFamily="34" charset="-120"/>
                <a:ea typeface="微軟正黑體" panose="020B0604030504040204" pitchFamily="34" charset="-120"/>
              </a:rPr>
              <a:t>Mobileye</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p:txBody>
      </p:sp>
      <p:pic>
        <p:nvPicPr>
          <p:cNvPr id="21" name="圖片 20">
            <a:extLst>
              <a:ext uri="{FF2B5EF4-FFF2-40B4-BE49-F238E27FC236}">
                <a16:creationId xmlns:a16="http://schemas.microsoft.com/office/drawing/2014/main" id="{6188FCCF-C918-4DB3-814C-4ABF6D5E2DAC}"/>
              </a:ext>
            </a:extLst>
          </p:cNvPr>
          <p:cNvPicPr>
            <a:picLocks noChangeAspect="1"/>
          </p:cNvPicPr>
          <p:nvPr/>
        </p:nvPicPr>
        <p:blipFill>
          <a:blip r:embed="rId3"/>
          <a:stretch>
            <a:fillRect/>
          </a:stretch>
        </p:blipFill>
        <p:spPr>
          <a:xfrm>
            <a:off x="1526000" y="2710240"/>
            <a:ext cx="5298942" cy="2241860"/>
          </a:xfrm>
          <a:prstGeom prst="rect">
            <a:avLst/>
          </a:prstGeom>
        </p:spPr>
      </p:pic>
    </p:spTree>
    <p:extLst>
      <p:ext uri="{BB962C8B-B14F-4D97-AF65-F5344CB8AC3E}">
        <p14:creationId xmlns:p14="http://schemas.microsoft.com/office/powerpoint/2010/main" val="2664693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3-3 </a:t>
            </a:r>
            <a:r>
              <a:rPr lang="zh-TW" altLang="en-US" dirty="0"/>
              <a:t>受測者工作</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AACA1A2F-39A7-4336-BF0B-22ED97E93D6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
        <p:nvSpPr>
          <p:cNvPr id="20" name="內容版面配置區 2">
            <a:extLst>
              <a:ext uri="{FF2B5EF4-FFF2-40B4-BE49-F238E27FC236}">
                <a16:creationId xmlns:a16="http://schemas.microsoft.com/office/drawing/2014/main" id="{92CBFF05-B93D-4DA4-94FD-7D02D1C75D50}"/>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en-US" altLang="zh-TW" dirty="0">
                <a:latin typeface="微軟正黑體" panose="020B0604030504040204" pitchFamily="34" charset="-120"/>
                <a:ea typeface="微軟正黑體" panose="020B0604030504040204" pitchFamily="34" charset="-120"/>
              </a:rPr>
              <a:t>NDRT </a:t>
            </a:r>
            <a:r>
              <a:rPr lang="zh-TW" altLang="en-US" dirty="0">
                <a:latin typeface="微軟正黑體" panose="020B0604030504040204" pitchFamily="34" charset="-120"/>
                <a:ea typeface="微軟正黑體" panose="020B0604030504040204" pitchFamily="34" charset="-120"/>
              </a:rPr>
              <a:t>為視覺搜索任務</a:t>
            </a:r>
            <a:r>
              <a:rPr lang="en-US" altLang="zh-TW"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Treisman</a:t>
            </a:r>
            <a:r>
              <a:rPr lang="en-US" altLang="zh-TW" dirty="0">
                <a:latin typeface="微軟正黑體" panose="020B0604030504040204" pitchFamily="34" charset="-120"/>
                <a:ea typeface="微軟正黑體" panose="020B0604030504040204" pitchFamily="34" charset="-120"/>
              </a:rPr>
              <a:t>, 1985) </a:t>
            </a:r>
            <a:r>
              <a:rPr lang="zh-TW" altLang="en-US" dirty="0">
                <a:latin typeface="微軟正黑體" panose="020B0604030504040204" pitchFamily="34" charset="-120"/>
                <a:ea typeface="微軟正黑體" panose="020B0604030504040204" pitchFamily="34" charset="-120"/>
              </a:rPr>
              <a:t>的修改版本。 </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受測者使⽤螢幕選擇⽬標字母</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即“</a:t>
            </a:r>
            <a:r>
              <a:rPr lang="en-US" altLang="zh-TW" dirty="0">
                <a:latin typeface="微軟正黑體" panose="020B0604030504040204" pitchFamily="34" charset="-120"/>
                <a:ea typeface="微軟正黑體" panose="020B0604030504040204" pitchFamily="34" charset="-120"/>
              </a:rPr>
              <a:t>Q”)</a:t>
            </a:r>
            <a:r>
              <a:rPr lang="zh-TW" altLang="en-US" dirty="0">
                <a:latin typeface="微軟正黑體" panose="020B0604030504040204" pitchFamily="34" charset="-120"/>
                <a:ea typeface="微軟正黑體" panose="020B0604030504040204" pitchFamily="34" charset="-120"/>
              </a:rPr>
              <a:t>，該⽬標被放置在⼲擾字母</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即“</a:t>
            </a:r>
            <a:r>
              <a:rPr lang="en-US" altLang="zh-TW" dirty="0">
                <a:latin typeface="微軟正黑體" panose="020B0604030504040204" pitchFamily="34" charset="-120"/>
                <a:ea typeface="微軟正黑體" panose="020B0604030504040204" pitchFamily="34" charset="-120"/>
              </a:rPr>
              <a:t>O”)</a:t>
            </a:r>
            <a:r>
              <a:rPr lang="zh-TW" altLang="en-US" dirty="0">
                <a:latin typeface="微軟正黑體" panose="020B0604030504040204" pitchFamily="34" charset="-120"/>
                <a:ea typeface="微軟正黑體" panose="020B0604030504040204" pitchFamily="34" charset="-120"/>
              </a:rPr>
              <a:t>中。受測者每正確定位並選擇⽬標，就獲得 </a:t>
            </a:r>
            <a:r>
              <a:rPr lang="en-US" altLang="zh-TW" dirty="0">
                <a:latin typeface="微軟正黑體" panose="020B0604030504040204" pitchFamily="34" charset="-120"/>
                <a:ea typeface="微軟正黑體" panose="020B0604030504040204" pitchFamily="34" charset="-120"/>
              </a:rPr>
              <a:t>1 </a:t>
            </a:r>
            <a:r>
              <a:rPr lang="zh-TW" altLang="en-US" dirty="0">
                <a:latin typeface="微軟正黑體" panose="020B0604030504040204" pitchFamily="34" charset="-120"/>
                <a:ea typeface="微軟正黑體" panose="020B0604030504040204" pitchFamily="34" charset="-120"/>
              </a:rPr>
              <a:t>分。</a:t>
            </a:r>
            <a:endParaRPr lang="en-US" altLang="zh-TW" dirty="0">
              <a:latin typeface="微軟正黑體" panose="020B0604030504040204" pitchFamily="34" charset="-120"/>
              <a:ea typeface="微軟正黑體" panose="020B0604030504040204" pitchFamily="34" charset="-120"/>
            </a:endParaRPr>
          </a:p>
        </p:txBody>
      </p:sp>
      <p:pic>
        <p:nvPicPr>
          <p:cNvPr id="21" name="圖片 20">
            <a:extLst>
              <a:ext uri="{FF2B5EF4-FFF2-40B4-BE49-F238E27FC236}">
                <a16:creationId xmlns:a16="http://schemas.microsoft.com/office/drawing/2014/main" id="{D1B08879-A958-46B0-94C7-5EB2BEE65C5A}"/>
              </a:ext>
            </a:extLst>
          </p:cNvPr>
          <p:cNvPicPr>
            <a:picLocks noChangeAspect="1"/>
          </p:cNvPicPr>
          <p:nvPr/>
        </p:nvPicPr>
        <p:blipFill>
          <a:blip r:embed="rId3"/>
          <a:stretch>
            <a:fillRect/>
          </a:stretch>
        </p:blipFill>
        <p:spPr>
          <a:xfrm>
            <a:off x="2430436" y="2942567"/>
            <a:ext cx="3094682" cy="1815200"/>
          </a:xfrm>
          <a:prstGeom prst="rect">
            <a:avLst/>
          </a:prstGeom>
        </p:spPr>
      </p:pic>
    </p:spTree>
    <p:extLst>
      <p:ext uri="{BB962C8B-B14F-4D97-AF65-F5344CB8AC3E}">
        <p14:creationId xmlns:p14="http://schemas.microsoft.com/office/powerpoint/2010/main" val="864579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3-4 </a:t>
            </a:r>
            <a:r>
              <a:rPr lang="zh-TW" altLang="en-US" dirty="0"/>
              <a:t>實驗設計</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04B54E94-7723-4550-9E9B-A00AFFE7A9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
        <p:nvSpPr>
          <p:cNvPr id="20" name="內容版面配置區 2">
            <a:extLst>
              <a:ext uri="{FF2B5EF4-FFF2-40B4-BE49-F238E27FC236}">
                <a16:creationId xmlns:a16="http://schemas.microsoft.com/office/drawing/2014/main" id="{BD8D152A-F737-4BF4-BF5D-F516A62F10D5}"/>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使用了 </a:t>
            </a:r>
            <a:r>
              <a:rPr lang="en-US" altLang="zh-TW" dirty="0">
                <a:latin typeface="微軟正黑體" panose="020B0604030504040204" pitchFamily="34" charset="-120"/>
                <a:ea typeface="微軟正黑體" panose="020B0604030504040204" pitchFamily="34" charset="-120"/>
              </a:rPr>
              <a:t>2 × 2 </a:t>
            </a:r>
            <a:r>
              <a:rPr lang="zh-TW" altLang="en-US" dirty="0">
                <a:latin typeface="微軟正黑體" panose="020B0604030504040204" pitchFamily="34" charset="-120"/>
                <a:ea typeface="微軟正黑體" panose="020B0604030504040204" pitchFamily="34" charset="-120"/>
              </a:rPr>
              <a:t>的組內設計</a:t>
            </a:r>
            <a:r>
              <a:rPr lang="en-US" altLang="zh-TW" dirty="0">
                <a:latin typeface="微軟正黑體" panose="020B0604030504040204" pitchFamily="34" charset="-120"/>
                <a:ea typeface="微軟正黑體" panose="020B0604030504040204" pitchFamily="34" charset="-120"/>
              </a:rPr>
              <a:t>:</a:t>
            </a:r>
          </a:p>
          <a:p>
            <a:pPr lvl="1"/>
            <a:r>
              <a:rPr lang="zh-TW" altLang="en-US" sz="1600" dirty="0">
                <a:latin typeface="微軟正黑體" panose="020B0604030504040204" pitchFamily="34" charset="-120"/>
                <a:ea typeface="微軟正黑體" panose="020B0604030504040204" pitchFamily="34" charset="-120"/>
              </a:rPr>
              <a:t>自動駕駛系統 </a:t>
            </a:r>
            <a:r>
              <a:rPr lang="en-US" altLang="zh-TW" sz="1600" dirty="0">
                <a:latin typeface="微軟正黑體" panose="020B0604030504040204" pitchFamily="34" charset="-120"/>
                <a:ea typeface="微軟正黑體" panose="020B0604030504040204" pitchFamily="34" charset="-120"/>
              </a:rPr>
              <a:t>(ADS) </a:t>
            </a:r>
            <a:r>
              <a:rPr lang="zh-TW" altLang="en-US" sz="1600" dirty="0">
                <a:latin typeface="微軟正黑體" panose="020B0604030504040204" pitchFamily="34" charset="-120"/>
                <a:ea typeface="微軟正黑體" panose="020B0604030504040204" pitchFamily="34" charset="-120"/>
              </a:rPr>
              <a:t>的可靠度</a:t>
            </a:r>
            <a:endParaRPr lang="en-US" altLang="zh-TW" sz="1600" dirty="0">
              <a:latin typeface="微軟正黑體" panose="020B0604030504040204" pitchFamily="34" charset="-120"/>
              <a:ea typeface="微軟正黑體" panose="020B0604030504040204" pitchFamily="34" charset="-120"/>
            </a:endParaRPr>
          </a:p>
          <a:p>
            <a:pPr lvl="1"/>
            <a:r>
              <a:rPr lang="zh-TW" altLang="en-US" sz="1600" dirty="0">
                <a:latin typeface="微軟正黑體" panose="020B0604030504040204" pitchFamily="34" charset="-120"/>
                <a:ea typeface="微軟正黑體" panose="020B0604030504040204" pitchFamily="34" charset="-120"/>
              </a:rPr>
              <a:t>模擬環境中的可見性。</a:t>
            </a:r>
            <a:endParaRPr lang="en-US" altLang="zh-TW" sz="1600" dirty="0">
              <a:latin typeface="微軟正黑體" panose="020B0604030504040204" pitchFamily="34" charset="-120"/>
              <a:ea typeface="微軟正黑體" panose="020B0604030504040204" pitchFamily="34" charset="-120"/>
            </a:endParaRPr>
          </a:p>
          <a:p>
            <a:r>
              <a:rPr lang="en-US" altLang="zh-TW" dirty="0">
                <a:latin typeface="微軟正黑體" panose="020B0604030504040204" pitchFamily="34" charset="-120"/>
                <a:ea typeface="微軟正黑體" panose="020B0604030504040204" pitchFamily="34" charset="-120"/>
              </a:rPr>
              <a:t>ADS </a:t>
            </a:r>
            <a:r>
              <a:rPr lang="zh-TW" altLang="en-US" dirty="0">
                <a:latin typeface="微軟正黑體" panose="020B0604030504040204" pitchFamily="34" charset="-120"/>
                <a:ea typeface="微軟正黑體" panose="020B0604030504040204" pitchFamily="34" charset="-120"/>
              </a:rPr>
              <a:t>的可靠度為失誤</a:t>
            </a:r>
            <a:r>
              <a:rPr lang="en-US" altLang="zh-TW" dirty="0">
                <a:latin typeface="微軟正黑體" panose="020B0604030504040204" pitchFamily="34" charset="-120"/>
                <a:ea typeface="微軟正黑體" panose="020B0604030504040204" pitchFamily="34" charset="-120"/>
              </a:rPr>
              <a:t>(70%)</a:t>
            </a:r>
            <a:r>
              <a:rPr lang="zh-TW" altLang="en-US" dirty="0">
                <a:latin typeface="微軟正黑體" panose="020B0604030504040204" pitchFamily="34" charset="-120"/>
                <a:ea typeface="微軟正黑體" panose="020B0604030504040204" pitchFamily="34" charset="-120"/>
              </a:rPr>
              <a:t>或完美</a:t>
            </a:r>
            <a:r>
              <a:rPr lang="en-US" altLang="zh-TW" dirty="0">
                <a:latin typeface="微軟正黑體" panose="020B0604030504040204" pitchFamily="34" charset="-120"/>
                <a:ea typeface="微軟正黑體" panose="020B0604030504040204" pitchFamily="34" charset="-120"/>
              </a:rPr>
              <a:t>(100%)</a:t>
            </a:r>
            <a:r>
              <a:rPr lang="zh-TW" altLang="en-US" dirty="0">
                <a:latin typeface="微軟正黑體" panose="020B0604030504040204" pitchFamily="34" charset="-120"/>
                <a:ea typeface="微軟正黑體" panose="020B0604030504040204" pitchFamily="34" charset="-120"/>
              </a:rPr>
              <a:t>來表示：</a:t>
            </a:r>
            <a:endParaRPr lang="en-US" altLang="zh-TW" dirty="0">
              <a:latin typeface="微軟正黑體" panose="020B0604030504040204" pitchFamily="34" charset="-120"/>
              <a:ea typeface="微軟正黑體" panose="020B0604030504040204" pitchFamily="34" charset="-120"/>
            </a:endParaRPr>
          </a:p>
          <a:p>
            <a:pPr lvl="1"/>
            <a:r>
              <a:rPr lang="zh-TW" altLang="en-US" sz="1600" dirty="0">
                <a:latin typeface="微軟正黑體" panose="020B0604030504040204" pitchFamily="34" charset="-120"/>
                <a:ea typeface="微軟正黑體" panose="020B0604030504040204" pitchFamily="34" charset="-120"/>
              </a:rPr>
              <a:t>當 </a:t>
            </a:r>
            <a:r>
              <a:rPr lang="en-US" altLang="zh-TW" sz="1600" dirty="0">
                <a:latin typeface="微軟正黑體" panose="020B0604030504040204" pitchFamily="34" charset="-120"/>
                <a:ea typeface="微軟正黑體" panose="020B0604030504040204" pitchFamily="34" charset="-120"/>
              </a:rPr>
              <a:t>ADS </a:t>
            </a:r>
            <a:r>
              <a:rPr lang="zh-TW" altLang="en-US" sz="1600" dirty="0">
                <a:latin typeface="微軟正黑體" panose="020B0604030504040204" pitchFamily="34" charset="-120"/>
                <a:ea typeface="微軟正黑體" panose="020B0604030504040204" pitchFamily="34" charset="-120"/>
              </a:rPr>
              <a:t>警告駕駛員道路上有障礙物但實際上沒有障礙物時，</a:t>
            </a:r>
            <a:r>
              <a:rPr lang="en-US" altLang="zh-TW" sz="1600" dirty="0">
                <a:latin typeface="微軟正黑體" panose="020B0604030504040204" pitchFamily="34" charset="-120"/>
                <a:ea typeface="微軟正黑體" panose="020B0604030504040204" pitchFamily="34" charset="-120"/>
              </a:rPr>
              <a:t>10 </a:t>
            </a:r>
            <a:r>
              <a:rPr lang="zh-TW" altLang="en-US" sz="1600" dirty="0">
                <a:latin typeface="微軟正黑體" panose="020B0604030504040204" pitchFamily="34" charset="-120"/>
                <a:ea typeface="微軟正黑體" panose="020B0604030504040204" pitchFamily="34" charset="-120"/>
              </a:rPr>
              <a:t>次警報中有 </a:t>
            </a:r>
            <a:r>
              <a:rPr lang="en-US" altLang="zh-TW" sz="1600" dirty="0">
                <a:latin typeface="微軟正黑體" panose="020B0604030504040204" pitchFamily="34" charset="-120"/>
                <a:ea typeface="微軟正黑體" panose="020B0604030504040204" pitchFamily="34" charset="-120"/>
              </a:rPr>
              <a:t>3 </a:t>
            </a:r>
            <a:r>
              <a:rPr lang="zh-TW" altLang="en-US" sz="1600" dirty="0">
                <a:latin typeface="微軟正黑體" panose="020B0604030504040204" pitchFamily="34" charset="-120"/>
                <a:ea typeface="微軟正黑體" panose="020B0604030504040204" pitchFamily="34" charset="-120"/>
              </a:rPr>
              <a:t>次出現誤警報。誤報百分比與過去的文獻一致</a:t>
            </a:r>
            <a:r>
              <a:rPr lang="en-US" altLang="zh-TW" sz="1600" dirty="0">
                <a:latin typeface="微軟正黑體" panose="020B0604030504040204" pitchFamily="34" charset="-120"/>
                <a:ea typeface="微軟正黑體" panose="020B0604030504040204" pitchFamily="34" charset="-120"/>
              </a:rPr>
              <a:t>(Lees &amp;</a:t>
            </a:r>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Lee</a:t>
            </a:r>
            <a:r>
              <a:rPr lang="zh-TW" altLang="en-US" sz="1600" dirty="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2007</a:t>
            </a:r>
            <a:r>
              <a:rPr lang="zh-TW" altLang="en-US" sz="1600" dirty="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Petersen et al., 2018)</a:t>
            </a:r>
            <a:r>
              <a:rPr lang="zh-TW" altLang="en-US" sz="1600" dirty="0">
                <a:latin typeface="微軟正黑體" panose="020B0604030504040204" pitchFamily="34" charset="-120"/>
                <a:ea typeface="微軟正黑體" panose="020B0604030504040204" pitchFamily="34" charset="-120"/>
              </a:rPr>
              <a:t>。</a:t>
            </a:r>
          </a:p>
          <a:p>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3159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3-4 </a:t>
            </a:r>
            <a:r>
              <a:rPr lang="zh-TW" altLang="en-US" dirty="0"/>
              <a:t>實驗設計</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04B54E94-7723-4550-9E9B-A00AFFE7A9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
        <p:nvSpPr>
          <p:cNvPr id="20" name="內容版面配置區 2">
            <a:extLst>
              <a:ext uri="{FF2B5EF4-FFF2-40B4-BE49-F238E27FC236}">
                <a16:creationId xmlns:a16="http://schemas.microsoft.com/office/drawing/2014/main" id="{BD8D152A-F737-4BF4-BF5D-F516A62F10D5}"/>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操縱了模擬環境中的兩個能見度等級</a:t>
            </a:r>
            <a:r>
              <a:rPr lang="en-US" altLang="zh-TW" dirty="0">
                <a:latin typeface="微軟正黑體" panose="020B0604030504040204" pitchFamily="34" charset="-120"/>
                <a:ea typeface="微軟正黑體" panose="020B0604030504040204" pitchFamily="34" charset="-120"/>
              </a:rPr>
              <a:t>:</a:t>
            </a:r>
          </a:p>
          <a:p>
            <a:pPr lvl="1"/>
            <a:r>
              <a:rPr lang="zh-TW" altLang="en-US" sz="1600" dirty="0">
                <a:latin typeface="微軟正黑體" panose="020B0604030504040204" pitchFamily="34" charset="-120"/>
                <a:ea typeface="微軟正黑體" panose="020B0604030504040204" pitchFamily="34" charset="-120"/>
              </a:rPr>
              <a:t>高能見度使駕駛員能夠看見</a:t>
            </a:r>
            <a:r>
              <a:rPr lang="en-US" altLang="zh-TW" sz="1600" dirty="0">
                <a:latin typeface="微軟正黑體" panose="020B0604030504040204" pitchFamily="34" charset="-120"/>
                <a:ea typeface="微軟正黑體" panose="020B0604030504040204" pitchFamily="34" charset="-120"/>
              </a:rPr>
              <a:t>1, 000 </a:t>
            </a:r>
            <a:r>
              <a:rPr lang="zh-TW" altLang="en-US" sz="1600" dirty="0">
                <a:latin typeface="微軟正黑體" panose="020B0604030504040204" pitchFamily="34" charset="-120"/>
                <a:ea typeface="微軟正黑體" panose="020B0604030504040204" pitchFamily="34" charset="-120"/>
              </a:rPr>
              <a:t>英尺</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305 m)</a:t>
            </a:r>
            <a:r>
              <a:rPr lang="zh-TW" altLang="en-US" sz="1600" dirty="0">
                <a:latin typeface="微軟正黑體" panose="020B0604030504040204" pitchFamily="34" charset="-120"/>
                <a:ea typeface="微軟正黑體" panose="020B0604030504040204" pitchFamily="34" charset="-120"/>
              </a:rPr>
              <a:t>外的障礙物。</a:t>
            </a:r>
            <a:endParaRPr lang="en-US" altLang="zh-TW" sz="1600" dirty="0">
              <a:latin typeface="微軟正黑體" panose="020B0604030504040204" pitchFamily="34" charset="-120"/>
              <a:ea typeface="微軟正黑體" panose="020B0604030504040204" pitchFamily="34" charset="-120"/>
            </a:endParaRPr>
          </a:p>
          <a:p>
            <a:pPr lvl="1"/>
            <a:r>
              <a:rPr lang="zh-TW" altLang="en-US" sz="1600" dirty="0">
                <a:latin typeface="微軟正黑體" panose="020B0604030504040204" pitchFamily="34" charset="-120"/>
                <a:ea typeface="微軟正黑體" panose="020B0604030504040204" pitchFamily="34" charset="-120"/>
              </a:rPr>
              <a:t>霧天造成的低能見度將該距離縮短到 </a:t>
            </a:r>
            <a:r>
              <a:rPr lang="en-US" altLang="zh-TW" sz="1600" dirty="0">
                <a:latin typeface="微軟正黑體" panose="020B0604030504040204" pitchFamily="34" charset="-120"/>
                <a:ea typeface="微軟正黑體" panose="020B0604030504040204" pitchFamily="34" charset="-120"/>
              </a:rPr>
              <a:t>500 </a:t>
            </a:r>
            <a:r>
              <a:rPr lang="zh-TW" altLang="en-US" sz="1600" dirty="0">
                <a:latin typeface="微軟正黑體" panose="020B0604030504040204" pitchFamily="34" charset="-120"/>
                <a:ea typeface="微軟正黑體" panose="020B0604030504040204" pitchFamily="34" charset="-120"/>
              </a:rPr>
              <a:t>英尺</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152 m)</a:t>
            </a:r>
            <a:r>
              <a:rPr lang="zh-TW" altLang="en-US" sz="1600" dirty="0">
                <a:latin typeface="微軟正黑體" panose="020B0604030504040204" pitchFamily="34" charset="-120"/>
                <a:ea typeface="微軟正黑體" panose="020B0604030504040204" pitchFamily="34" charset="-120"/>
              </a:rPr>
              <a:t>。車輛的速度被調節為 </a:t>
            </a:r>
            <a:r>
              <a:rPr lang="en-US" altLang="zh-TW" sz="1600" dirty="0">
                <a:latin typeface="微軟正黑體" panose="020B0604030504040204" pitchFamily="34" charset="-120"/>
                <a:ea typeface="微軟正黑體" panose="020B0604030504040204" pitchFamily="34" charset="-120"/>
              </a:rPr>
              <a:t>70 </a:t>
            </a:r>
            <a:r>
              <a:rPr lang="zh-TW" altLang="en-US" sz="1600" dirty="0">
                <a:latin typeface="微軟正黑體" panose="020B0604030504040204" pitchFamily="34" charset="-120"/>
                <a:ea typeface="微軟正黑體" panose="020B0604030504040204" pitchFamily="34" charset="-120"/>
              </a:rPr>
              <a:t>英里</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小時</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113 </a:t>
            </a:r>
            <a:r>
              <a:rPr lang="zh-TW" altLang="en-US" sz="1600" dirty="0">
                <a:latin typeface="微軟正黑體" panose="020B0604030504040204" pitchFamily="34" charset="-120"/>
                <a:ea typeface="微軟正黑體" panose="020B0604030504040204" pitchFamily="34" charset="-120"/>
              </a:rPr>
              <a:t>公里</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小時</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pic>
        <p:nvPicPr>
          <p:cNvPr id="21" name="圖片 20">
            <a:extLst>
              <a:ext uri="{FF2B5EF4-FFF2-40B4-BE49-F238E27FC236}">
                <a16:creationId xmlns:a16="http://schemas.microsoft.com/office/drawing/2014/main" id="{2157BA49-673A-4847-AA68-8D4369D69A9D}"/>
              </a:ext>
            </a:extLst>
          </p:cNvPr>
          <p:cNvPicPr>
            <a:picLocks noChangeAspect="1"/>
          </p:cNvPicPr>
          <p:nvPr/>
        </p:nvPicPr>
        <p:blipFill>
          <a:blip r:embed="rId3"/>
          <a:stretch>
            <a:fillRect/>
          </a:stretch>
        </p:blipFill>
        <p:spPr>
          <a:xfrm>
            <a:off x="2191018" y="3162382"/>
            <a:ext cx="3046000" cy="1789718"/>
          </a:xfrm>
          <a:prstGeom prst="rect">
            <a:avLst/>
          </a:prstGeom>
        </p:spPr>
      </p:pic>
    </p:spTree>
    <p:extLst>
      <p:ext uri="{BB962C8B-B14F-4D97-AF65-F5344CB8AC3E}">
        <p14:creationId xmlns:p14="http://schemas.microsoft.com/office/powerpoint/2010/main" val="3852066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3-4 </a:t>
            </a:r>
            <a:r>
              <a:rPr lang="zh-TW" altLang="en-US" dirty="0"/>
              <a:t>實驗設計</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04B54E94-7723-4550-9E9B-A00AFFE7A9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
        <p:nvSpPr>
          <p:cNvPr id="20" name="內容版面配置區 2">
            <a:extLst>
              <a:ext uri="{FF2B5EF4-FFF2-40B4-BE49-F238E27FC236}">
                <a16:creationId xmlns:a16="http://schemas.microsoft.com/office/drawing/2014/main" id="{BD8D152A-F737-4BF4-BF5D-F516A62F10D5}"/>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碰撞警報在不可靠的 </a:t>
            </a:r>
            <a:r>
              <a:rPr lang="en-US" altLang="zh-TW" dirty="0"/>
              <a:t>ADS </a:t>
            </a:r>
            <a:r>
              <a:rPr lang="zh-TW" altLang="en-US" dirty="0"/>
              <a:t>條件下會故障。受測者必須採取主動控制來切換車道，避免撞到障礙物</a:t>
            </a:r>
            <a:r>
              <a:rPr lang="en-US" altLang="zh-TW" dirty="0"/>
              <a:t>(</a:t>
            </a:r>
            <a:r>
              <a:rPr lang="zh-TW" altLang="en-US" dirty="0"/>
              <a:t>車輛</a:t>
            </a:r>
            <a:r>
              <a:rPr lang="en-US" altLang="zh-TW" dirty="0"/>
              <a:t>)</a:t>
            </a:r>
            <a:r>
              <a:rPr lang="zh-TW" altLang="en-US" dirty="0"/>
              <a:t>。</a:t>
            </a:r>
            <a:endParaRPr lang="en-US" altLang="zh-TW" dirty="0"/>
          </a:p>
          <a:p>
            <a:r>
              <a:rPr lang="zh-TW" altLang="en-US" dirty="0"/>
              <a:t>警報系統發出聲⾳</a:t>
            </a:r>
            <a:r>
              <a:rPr lang="en-US" altLang="zh-TW" dirty="0"/>
              <a:t>2</a:t>
            </a:r>
            <a:r>
              <a:rPr lang="zh-TW" altLang="en-US" dirty="0"/>
              <a:t>種警報。</a:t>
            </a:r>
            <a:endParaRPr lang="en-US" altLang="zh-TW" dirty="0"/>
          </a:p>
          <a:p>
            <a:pPr lvl="1"/>
            <a:r>
              <a:rPr lang="zh-TW" altLang="en-US" sz="1600" dirty="0"/>
              <a:t>碰撞前</a:t>
            </a:r>
            <a:r>
              <a:rPr lang="en-US" altLang="zh-TW" sz="1600" dirty="0"/>
              <a:t>6.5</a:t>
            </a:r>
            <a:r>
              <a:rPr lang="zh-TW" altLang="en-US" sz="1600" dirty="0"/>
              <a:t>秒“前⽅車輛停⽌”</a:t>
            </a:r>
            <a:endParaRPr lang="en-US" altLang="zh-TW" sz="1600" dirty="0"/>
          </a:p>
          <a:p>
            <a:pPr lvl="1"/>
            <a:r>
              <a:rPr lang="zh-TW" altLang="en-US" sz="1600" dirty="0"/>
              <a:t>碰撞前</a:t>
            </a:r>
            <a:r>
              <a:rPr lang="en-US" altLang="zh-TW" sz="1600" dirty="0"/>
              <a:t>5</a:t>
            </a:r>
            <a:r>
              <a:rPr lang="zh-TW" altLang="en-US" sz="1600" dirty="0"/>
              <a:t>秒“⽴即接管”</a:t>
            </a:r>
            <a:endParaRPr lang="en-US" altLang="zh-TW" sz="1600" dirty="0"/>
          </a:p>
          <a:p>
            <a:r>
              <a:rPr lang="zh-TW" altLang="en-US" dirty="0"/>
              <a:t>如果駕駛沒有及時控制，就會觸發緊急制動並防⽌碰撞。</a:t>
            </a:r>
            <a:endParaRPr lang="en-US" altLang="zh-TW" dirty="0"/>
          </a:p>
          <a:p>
            <a:r>
              <a:rPr lang="zh-TW" altLang="en-US" dirty="0"/>
              <a:t>在不可靠的 條件中，</a:t>
            </a:r>
            <a:r>
              <a:rPr lang="en-US" altLang="zh-TW" dirty="0"/>
              <a:t>10 </a:t>
            </a:r>
            <a:r>
              <a:rPr lang="zh-TW" altLang="en-US" dirty="0"/>
              <a:t>個警報會有</a:t>
            </a:r>
            <a:r>
              <a:rPr lang="en-US" altLang="zh-TW" dirty="0"/>
              <a:t>3</a:t>
            </a:r>
            <a:r>
              <a:rPr lang="zh-TW" altLang="en-US" dirty="0"/>
              <a:t>個誤報。</a:t>
            </a:r>
            <a:endParaRPr lang="en-US" altLang="zh-TW" dirty="0"/>
          </a:p>
          <a:p>
            <a:endParaRPr lang="en-US" altLang="zh-TW" dirty="0"/>
          </a:p>
          <a:p>
            <a:endParaRPr lang="en-US" altLang="zh-TW" dirty="0"/>
          </a:p>
          <a:p>
            <a:endParaRPr lang="en-US" altLang="zh-TW" sz="1600" dirty="0">
              <a:latin typeface="微軟正黑體" panose="020B0604030504040204" pitchFamily="34" charset="-120"/>
              <a:ea typeface="微軟正黑體" panose="020B0604030504040204" pitchFamily="34" charset="-120"/>
            </a:endParaRPr>
          </a:p>
        </p:txBody>
      </p:sp>
      <p:pic>
        <p:nvPicPr>
          <p:cNvPr id="22" name="圖片 21">
            <a:extLst>
              <a:ext uri="{FF2B5EF4-FFF2-40B4-BE49-F238E27FC236}">
                <a16:creationId xmlns:a16="http://schemas.microsoft.com/office/drawing/2014/main" id="{CE49CF55-BC19-4BE0-85B1-8562C15ECE50}"/>
              </a:ext>
            </a:extLst>
          </p:cNvPr>
          <p:cNvPicPr>
            <a:picLocks noChangeAspect="1"/>
          </p:cNvPicPr>
          <p:nvPr/>
        </p:nvPicPr>
        <p:blipFill>
          <a:blip r:embed="rId3"/>
          <a:stretch>
            <a:fillRect/>
          </a:stretch>
        </p:blipFill>
        <p:spPr>
          <a:xfrm>
            <a:off x="6520311" y="1939529"/>
            <a:ext cx="1956939" cy="1302136"/>
          </a:xfrm>
          <a:prstGeom prst="rect">
            <a:avLst/>
          </a:prstGeom>
        </p:spPr>
      </p:pic>
    </p:spTree>
    <p:extLst>
      <p:ext uri="{BB962C8B-B14F-4D97-AF65-F5344CB8AC3E}">
        <p14:creationId xmlns:p14="http://schemas.microsoft.com/office/powerpoint/2010/main" val="811021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3-4 </a:t>
            </a:r>
            <a:r>
              <a:rPr lang="zh-TW" altLang="en-US" dirty="0"/>
              <a:t>實驗設計</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04B54E94-7723-4550-9E9B-A00AFFE7A9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20" name="內容版面配置區 2">
            <a:extLst>
              <a:ext uri="{FF2B5EF4-FFF2-40B4-BE49-F238E27FC236}">
                <a16:creationId xmlns:a16="http://schemas.microsoft.com/office/drawing/2014/main" id="{BD8D152A-F737-4BF4-BF5D-F516A62F10D5}"/>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測量了以下依變項：</a:t>
            </a:r>
            <a:endParaRPr lang="en-US" altLang="zh-TW" dirty="0">
              <a:latin typeface="微軟正黑體" panose="020B0604030504040204" pitchFamily="34" charset="-120"/>
              <a:ea typeface="微軟正黑體" panose="020B0604030504040204" pitchFamily="34" charset="-120"/>
            </a:endParaRPr>
          </a:p>
          <a:p>
            <a:pPr lvl="1">
              <a:buFont typeface="+mj-lt"/>
              <a:buAutoNum type="arabicPeriod"/>
            </a:pPr>
            <a:r>
              <a:rPr lang="zh-TW" altLang="en-US" sz="1600" dirty="0">
                <a:latin typeface="微軟正黑體" panose="020B0604030504040204" pitchFamily="34" charset="-120"/>
                <a:ea typeface="微軟正黑體" panose="020B0604030504040204" pitchFamily="34" charset="-120"/>
              </a:rPr>
              <a:t>信任</a:t>
            </a:r>
            <a:r>
              <a:rPr lang="en-US" altLang="zh-TW" sz="1600" dirty="0">
                <a:latin typeface="微軟正黑體" panose="020B0604030504040204" pitchFamily="34" charset="-120"/>
                <a:ea typeface="微軟正黑體" panose="020B0604030504040204" pitchFamily="34" charset="-120"/>
              </a:rPr>
              <a:t>(1~7)</a:t>
            </a:r>
          </a:p>
          <a:p>
            <a:pPr lvl="1">
              <a:buFont typeface="+mj-lt"/>
              <a:buAutoNum type="arabicPeriod"/>
            </a:pPr>
            <a:r>
              <a:rPr lang="zh-TW" altLang="en-US" sz="1600" dirty="0">
                <a:latin typeface="微軟正黑體" panose="020B0604030504040204" pitchFamily="34" charset="-120"/>
                <a:ea typeface="微軟正黑體" panose="020B0604030504040204" pitchFamily="34" charset="-120"/>
              </a:rPr>
              <a:t>警覺動態信任</a:t>
            </a:r>
            <a:r>
              <a:rPr lang="en-US" altLang="zh-TW" sz="1600" dirty="0">
                <a:latin typeface="微軟正黑體" panose="020B0604030504040204" pitchFamily="34" charset="-120"/>
                <a:ea typeface="微軟正黑體" panose="020B0604030504040204" pitchFamily="34" charset="-120"/>
              </a:rPr>
              <a:t>(</a:t>
            </a:r>
            <a:r>
              <a:rPr lang="zh-TW" altLang="en-US" sz="1600" dirty="0"/>
              <a:t>每次警報後信任度的增減值</a:t>
            </a:r>
            <a:r>
              <a:rPr lang="en-US" altLang="zh-TW" sz="1600" dirty="0">
                <a:latin typeface="微軟正黑體" panose="020B0604030504040204" pitchFamily="34" charset="-120"/>
                <a:ea typeface="微軟正黑體" panose="020B0604030504040204" pitchFamily="34" charset="-120"/>
              </a:rPr>
              <a:t>)</a:t>
            </a:r>
          </a:p>
          <a:p>
            <a:pPr lvl="1">
              <a:buFont typeface="+mj-lt"/>
              <a:buAutoNum type="arabicPeriod"/>
            </a:pPr>
            <a:r>
              <a:rPr lang="zh-TW" altLang="en-US" sz="1600" dirty="0">
                <a:latin typeface="微軟正黑體" panose="020B0604030504040204" pitchFamily="34" charset="-120"/>
                <a:ea typeface="微軟正黑體" panose="020B0604030504040204" pitchFamily="34" charset="-120"/>
              </a:rPr>
              <a:t>最終 </a:t>
            </a:r>
            <a:r>
              <a:rPr lang="en-US" altLang="zh-TW" sz="1600" dirty="0">
                <a:latin typeface="微軟正黑體" panose="020B0604030504040204" pitchFamily="34" charset="-120"/>
                <a:ea typeface="微軟正黑體" panose="020B0604030504040204" pitchFamily="34" charset="-120"/>
              </a:rPr>
              <a:t>NDRT </a:t>
            </a:r>
            <a:r>
              <a:rPr lang="zh-TW" altLang="en-US" sz="1600" dirty="0">
                <a:latin typeface="微軟正黑體" panose="020B0604030504040204" pitchFamily="34" charset="-120"/>
                <a:ea typeface="微軟正黑體" panose="020B0604030504040204" pitchFamily="34" charset="-120"/>
              </a:rPr>
              <a:t>績效得分</a:t>
            </a:r>
            <a:r>
              <a:rPr lang="en-US" altLang="zh-TW" sz="1600" dirty="0">
                <a:latin typeface="微軟正黑體" panose="020B0604030504040204" pitchFamily="34" charset="-120"/>
                <a:ea typeface="微軟正黑體" panose="020B0604030504040204" pitchFamily="34" charset="-120"/>
              </a:rPr>
              <a:t>(100~227</a:t>
            </a:r>
            <a:r>
              <a:rPr lang="zh-TW" altLang="en-US" sz="1600" dirty="0">
                <a:latin typeface="微軟正黑體" panose="020B0604030504040204" pitchFamily="34" charset="-120"/>
                <a:ea typeface="微軟正黑體" panose="020B0604030504040204" pitchFamily="34" charset="-120"/>
              </a:rPr>
              <a:t>分</a:t>
            </a:r>
            <a:r>
              <a:rPr lang="en-US" altLang="zh-TW" sz="1600" dirty="0">
                <a:latin typeface="微軟正黑體" panose="020B0604030504040204" pitchFamily="34" charset="-120"/>
                <a:ea typeface="微軟正黑體" panose="020B0604030504040204" pitchFamily="34" charset="-120"/>
              </a:rPr>
              <a:t>)</a:t>
            </a:r>
          </a:p>
          <a:p>
            <a:pPr lvl="1">
              <a:buFont typeface="+mj-lt"/>
              <a:buAutoNum type="arabicPeriod"/>
            </a:pPr>
            <a:r>
              <a:rPr lang="zh-TW" altLang="en-US" sz="1600" dirty="0">
                <a:latin typeface="微軟正黑體" panose="020B0604030504040204" pitchFamily="34" charset="-120"/>
                <a:ea typeface="微軟正黑體" panose="020B0604030504040204" pitchFamily="34" charset="-120"/>
              </a:rPr>
              <a:t>道路監測比率</a:t>
            </a:r>
            <a:endParaRPr lang="en-US" altLang="zh-TW" sz="1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43202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dist"/>
            <a:r>
              <a:rPr lang="zh-TW" altLang="en-US" dirty="0">
                <a:cs typeface="+mn-ea"/>
                <a:sym typeface="+mn-lt"/>
              </a:rPr>
              <a:t>背景動機及目的</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0" b="1">
                <a:solidFill>
                  <a:srgbClr val="3F5378"/>
                </a:solidFill>
                <a:latin typeface="Roboto Condensed"/>
                <a:ea typeface="Roboto Condensed"/>
                <a:cs typeface="Roboto Condensed"/>
                <a:sym typeface="Roboto Condensed"/>
              </a:rPr>
              <a:t>1</a:t>
            </a:r>
            <a:endParaRPr sz="3000" b="1">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A8328064-37FD-405F-AEA8-2D33809A5E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3-5 </a:t>
            </a:r>
            <a:r>
              <a:rPr lang="zh-TW" altLang="en-US" dirty="0"/>
              <a:t>實驗程序</a:t>
            </a: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70B36FE4-109F-419C-9EEA-6574FD0393E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
        <p:nvSpPr>
          <p:cNvPr id="20" name="內容版面配置區 2">
            <a:extLst>
              <a:ext uri="{FF2B5EF4-FFF2-40B4-BE49-F238E27FC236}">
                <a16:creationId xmlns:a16="http://schemas.microsoft.com/office/drawing/2014/main" id="{4196C917-EC4C-49CE-8BF5-408E6639FA17}"/>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pPr marL="558800" indent="-457200">
              <a:buFont typeface="+mj-lt"/>
              <a:buAutoNum type="arabicPeriod"/>
            </a:pPr>
            <a:r>
              <a:rPr lang="zh-TW" altLang="en-US" sz="1800" dirty="0">
                <a:latin typeface="微軟正黑體" panose="020B0604030504040204" pitchFamily="34" charset="-120"/>
                <a:ea typeface="微軟正黑體" panose="020B0604030504040204" pitchFamily="34" charset="-120"/>
              </a:rPr>
              <a:t>受測者簽署了參與研究的同意書。接下來，受測者完成了一項調查</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風險承受能力和總體上信任自動化系統的傾向</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a:t>
            </a:r>
            <a:endParaRPr lang="en-US" altLang="zh-TW" sz="1800" dirty="0">
              <a:latin typeface="微軟正黑體" panose="020B0604030504040204" pitchFamily="34" charset="-120"/>
              <a:ea typeface="微軟正黑體" panose="020B0604030504040204" pitchFamily="34" charset="-120"/>
            </a:endParaRPr>
          </a:p>
          <a:p>
            <a:pPr marL="558800" indent="-457200">
              <a:buFont typeface="+mj-lt"/>
              <a:buAutoNum type="arabicPeriod"/>
            </a:pPr>
            <a:r>
              <a:rPr lang="zh-TW" altLang="en-US" sz="1800" dirty="0">
                <a:latin typeface="微軟正黑體" panose="020B0604030504040204" pitchFamily="34" charset="-120"/>
                <a:ea typeface="微軟正黑體" panose="020B0604030504040204" pitchFamily="34" charset="-120"/>
              </a:rPr>
              <a:t>參​​與者有一個練習，他們與模擬器互動並執行 </a:t>
            </a:r>
            <a:r>
              <a:rPr lang="en-US" altLang="zh-TW" sz="1800" dirty="0">
                <a:latin typeface="微軟正黑體" panose="020B0604030504040204" pitchFamily="34" charset="-120"/>
                <a:ea typeface="微軟正黑體" panose="020B0604030504040204" pitchFamily="34" charset="-120"/>
              </a:rPr>
              <a:t>NDRT</a:t>
            </a:r>
            <a:r>
              <a:rPr lang="zh-TW" altLang="en-US" sz="1800" dirty="0">
                <a:latin typeface="微軟正黑體" panose="020B0604030504040204" pitchFamily="34" charset="-120"/>
                <a:ea typeface="微軟正黑體" panose="020B0604030504040204" pitchFamily="34" charset="-120"/>
              </a:rPr>
              <a:t>。</a:t>
            </a:r>
            <a:endParaRPr lang="en-US" altLang="zh-TW" sz="1800" dirty="0">
              <a:latin typeface="微軟正黑體" panose="020B0604030504040204" pitchFamily="34" charset="-120"/>
              <a:ea typeface="微軟正黑體" panose="020B0604030504040204" pitchFamily="34" charset="-120"/>
            </a:endParaRPr>
          </a:p>
          <a:p>
            <a:pPr marL="558800" indent="-457200">
              <a:buFont typeface="+mj-lt"/>
              <a:buAutoNum type="arabicPeriod"/>
            </a:pPr>
            <a:r>
              <a:rPr lang="zh-TW" altLang="en-US" sz="1800" dirty="0">
                <a:latin typeface="微軟正黑體" panose="020B0604030504040204" pitchFamily="34" charset="-120"/>
                <a:ea typeface="微軟正黑體" panose="020B0604030504040204" pitchFamily="34" charset="-120"/>
              </a:rPr>
              <a:t>練習完後受測者配備了眼動追踪耳機，然後對其進行校準。</a:t>
            </a:r>
            <a:endParaRPr lang="en-US" altLang="zh-TW" sz="1800" dirty="0">
              <a:latin typeface="微軟正黑體" panose="020B0604030504040204" pitchFamily="34" charset="-120"/>
              <a:ea typeface="微軟正黑體" panose="020B0604030504040204" pitchFamily="34" charset="-120"/>
            </a:endParaRPr>
          </a:p>
          <a:p>
            <a:pPr marL="558800" indent="-457200">
              <a:buFont typeface="+mj-lt"/>
              <a:buAutoNum type="arabicPeriod"/>
            </a:pPr>
            <a:r>
              <a:rPr lang="zh-TW" altLang="en-US" sz="1800" dirty="0">
                <a:latin typeface="微軟正黑體" panose="020B0604030504040204" pitchFamily="34" charset="-120"/>
                <a:ea typeface="微軟正黑體" panose="020B0604030504040204" pitchFamily="34" charset="-120"/>
              </a:rPr>
              <a:t>受測者開始了四種組合中的隨機一項。</a:t>
            </a:r>
            <a:endParaRPr lang="en-US" altLang="zh-TW" sz="1800" dirty="0">
              <a:latin typeface="微軟正黑體" panose="020B0604030504040204" pitchFamily="34" charset="-120"/>
              <a:ea typeface="微軟正黑體" panose="020B0604030504040204" pitchFamily="34" charset="-120"/>
            </a:endParaRPr>
          </a:p>
          <a:p>
            <a:pPr marL="558800" indent="-457200">
              <a:buFont typeface="+mj-lt"/>
              <a:buAutoNum type="arabicPeriod"/>
            </a:pPr>
            <a:r>
              <a:rPr lang="zh-TW" altLang="en-US" sz="1800" dirty="0">
                <a:latin typeface="微軟正黑體" panose="020B0604030504040204" pitchFamily="34" charset="-120"/>
                <a:ea typeface="微軟正黑體" panose="020B0604030504040204" pitchFamily="34" charset="-120"/>
              </a:rPr>
              <a:t>受測者完成每個實驗大約需要 </a:t>
            </a:r>
            <a:r>
              <a:rPr lang="en-US" altLang="zh-TW" sz="1800" dirty="0">
                <a:latin typeface="微軟正黑體" panose="020B0604030504040204" pitchFamily="34" charset="-120"/>
                <a:ea typeface="微軟正黑體" panose="020B0604030504040204" pitchFamily="34" charset="-120"/>
              </a:rPr>
              <a:t>10 </a:t>
            </a:r>
            <a:r>
              <a:rPr lang="zh-TW" altLang="en-US" sz="1800" dirty="0">
                <a:latin typeface="微軟正黑體" panose="020B0604030504040204" pitchFamily="34" charset="-120"/>
                <a:ea typeface="微軟正黑體" panose="020B0604030504040204" pitchFamily="34" charset="-120"/>
              </a:rPr>
              <a:t>分鐘。在每次試驗之後，填寫一項關於風險和信任認的調查。</a:t>
            </a:r>
          </a:p>
        </p:txBody>
      </p:sp>
    </p:spTree>
    <p:extLst>
      <p:ext uri="{BB962C8B-B14F-4D97-AF65-F5344CB8AC3E}">
        <p14:creationId xmlns:p14="http://schemas.microsoft.com/office/powerpoint/2010/main" val="533223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cs typeface="+mn-ea"/>
                <a:sym typeface="+mn-lt"/>
              </a:rPr>
              <a:t>結果</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4</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EBD20A49-11E5-4ED6-BD7A-F3822D3006B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Tree>
    <p:extLst>
      <p:ext uri="{BB962C8B-B14F-4D97-AF65-F5344CB8AC3E}">
        <p14:creationId xmlns:p14="http://schemas.microsoft.com/office/powerpoint/2010/main" val="4039322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
        <p:nvSpPr>
          <p:cNvPr id="20" name="內容版面配置區 2">
            <a:extLst>
              <a:ext uri="{FF2B5EF4-FFF2-40B4-BE49-F238E27FC236}">
                <a16:creationId xmlns:a16="http://schemas.microsoft.com/office/drawing/2014/main" id="{10C5A401-ECEC-44DA-BCCA-6CA8281FDB5E}"/>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en-US" altLang="zh-TW" dirty="0">
                <a:latin typeface="微軟正黑體" panose="020B0604030504040204" pitchFamily="34" charset="-120"/>
                <a:ea typeface="微軟正黑體" panose="020B0604030504040204" pitchFamily="34" charset="-120"/>
              </a:rPr>
              <a:t>ADS </a:t>
            </a:r>
            <a:r>
              <a:rPr lang="zh-TW" altLang="en-US" dirty="0">
                <a:latin typeface="微軟正黑體" panose="020B0604030504040204" pitchFamily="34" charset="-120"/>
                <a:ea typeface="微軟正黑體" panose="020B0604030504040204" pitchFamily="34" charset="-120"/>
              </a:rPr>
              <a:t>可靠度顯著增加了 </a:t>
            </a:r>
            <a:r>
              <a:rPr lang="en-US" altLang="zh-TW" dirty="0">
                <a:latin typeface="微軟正黑體" panose="020B0604030504040204" pitchFamily="34" charset="-120"/>
                <a:ea typeface="微軟正黑體" panose="020B0604030504040204" pitchFamily="34" charset="-120"/>
              </a:rPr>
              <a:t>ADS </a:t>
            </a:r>
            <a:r>
              <a:rPr lang="zh-TW" altLang="en-US" dirty="0">
                <a:latin typeface="微軟正黑體" panose="020B0604030504040204" pitchFamily="34" charset="-120"/>
                <a:ea typeface="微軟正黑體" panose="020B0604030504040204" pitchFamily="34" charset="-120"/>
              </a:rPr>
              <a:t>的信任度，而不同天氣條件下的能見度則沒有。</a:t>
            </a:r>
          </a:p>
        </p:txBody>
      </p:sp>
      <p:pic>
        <p:nvPicPr>
          <p:cNvPr id="21" name="圖片 20">
            <a:extLst>
              <a:ext uri="{FF2B5EF4-FFF2-40B4-BE49-F238E27FC236}">
                <a16:creationId xmlns:a16="http://schemas.microsoft.com/office/drawing/2014/main" id="{8941A209-3D83-4917-B521-89E5C5F721F8}"/>
              </a:ext>
            </a:extLst>
          </p:cNvPr>
          <p:cNvPicPr>
            <a:picLocks noChangeAspect="1"/>
          </p:cNvPicPr>
          <p:nvPr/>
        </p:nvPicPr>
        <p:blipFill>
          <a:blip r:embed="rId3"/>
          <a:stretch>
            <a:fillRect/>
          </a:stretch>
        </p:blipFill>
        <p:spPr>
          <a:xfrm>
            <a:off x="727393" y="2425494"/>
            <a:ext cx="7324317" cy="1435566"/>
          </a:xfrm>
          <a:prstGeom prst="rect">
            <a:avLst/>
          </a:prstGeom>
        </p:spPr>
      </p:pic>
    </p:spTree>
    <p:extLst>
      <p:ext uri="{BB962C8B-B14F-4D97-AF65-F5344CB8AC3E}">
        <p14:creationId xmlns:p14="http://schemas.microsoft.com/office/powerpoint/2010/main" val="494122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
        <p:nvSpPr>
          <p:cNvPr id="20" name="內容版面配置區 2">
            <a:extLst>
              <a:ext uri="{FF2B5EF4-FFF2-40B4-BE49-F238E27FC236}">
                <a16:creationId xmlns:a16="http://schemas.microsoft.com/office/drawing/2014/main" id="{10C5A401-ECEC-44DA-BCCA-6CA8281FDB5E}"/>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en-US" altLang="zh-TW" dirty="0">
                <a:latin typeface="微軟正黑體" panose="020B0604030504040204" pitchFamily="34" charset="-120"/>
                <a:ea typeface="微軟正黑體" panose="020B0604030504040204" pitchFamily="34" charset="-120"/>
              </a:rPr>
              <a:t>ADS </a:t>
            </a:r>
            <a:r>
              <a:rPr lang="zh-TW" altLang="en-US" dirty="0">
                <a:latin typeface="微軟正黑體" panose="020B0604030504040204" pitchFamily="34" charset="-120"/>
                <a:ea typeface="微軟正黑體" panose="020B0604030504040204" pitchFamily="34" charset="-120"/>
              </a:rPr>
              <a:t>可靠度對動態信任有顯著影響，並隨著時間增加對信任的影響。高 </a:t>
            </a:r>
            <a:r>
              <a:rPr lang="en-US" altLang="zh-TW" dirty="0">
                <a:latin typeface="微軟正黑體" panose="020B0604030504040204" pitchFamily="34" charset="-120"/>
                <a:ea typeface="微軟正黑體" panose="020B0604030504040204" pitchFamily="34" charset="-120"/>
              </a:rPr>
              <a:t>ADS </a:t>
            </a:r>
            <a:r>
              <a:rPr lang="zh-TW" altLang="en-US" dirty="0">
                <a:latin typeface="微軟正黑體" panose="020B0604030504040204" pitchFamily="34" charset="-120"/>
                <a:ea typeface="微軟正黑體" panose="020B0604030504040204" pitchFamily="34" charset="-120"/>
              </a:rPr>
              <a:t>可靠度對 </a:t>
            </a:r>
            <a:r>
              <a:rPr lang="en-US" altLang="zh-TW" dirty="0">
                <a:latin typeface="微軟正黑體" panose="020B0604030504040204" pitchFamily="34" charset="-120"/>
                <a:ea typeface="微軟正黑體" panose="020B0604030504040204" pitchFamily="34" charset="-120"/>
              </a:rPr>
              <a:t>ADS </a:t>
            </a:r>
            <a:r>
              <a:rPr lang="zh-TW" altLang="en-US" dirty="0">
                <a:latin typeface="微軟正黑體" panose="020B0604030504040204" pitchFamily="34" charset="-120"/>
                <a:ea typeface="微軟正黑體" panose="020B0604030504040204" pitchFamily="34" charset="-120"/>
              </a:rPr>
              <a:t>信任有顯著的正面影響。</a:t>
            </a:r>
          </a:p>
        </p:txBody>
      </p:sp>
      <p:pic>
        <p:nvPicPr>
          <p:cNvPr id="21" name="圖片 20">
            <a:extLst>
              <a:ext uri="{FF2B5EF4-FFF2-40B4-BE49-F238E27FC236}">
                <a16:creationId xmlns:a16="http://schemas.microsoft.com/office/drawing/2014/main" id="{41CD84AD-A1A8-4D56-89CC-B68D0E943179}"/>
              </a:ext>
            </a:extLst>
          </p:cNvPr>
          <p:cNvPicPr>
            <a:picLocks noChangeAspect="1"/>
          </p:cNvPicPr>
          <p:nvPr/>
        </p:nvPicPr>
        <p:blipFill>
          <a:blip r:embed="rId3"/>
          <a:stretch>
            <a:fillRect/>
          </a:stretch>
        </p:blipFill>
        <p:spPr>
          <a:xfrm>
            <a:off x="387310" y="2362174"/>
            <a:ext cx="8342317" cy="1695677"/>
          </a:xfrm>
          <a:prstGeom prst="rect">
            <a:avLst/>
          </a:prstGeom>
        </p:spPr>
      </p:pic>
    </p:spTree>
    <p:extLst>
      <p:ext uri="{BB962C8B-B14F-4D97-AF65-F5344CB8AC3E}">
        <p14:creationId xmlns:p14="http://schemas.microsoft.com/office/powerpoint/2010/main" val="1235958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
        <p:nvSpPr>
          <p:cNvPr id="20" name="內容版面配置區 2">
            <a:extLst>
              <a:ext uri="{FF2B5EF4-FFF2-40B4-BE49-F238E27FC236}">
                <a16:creationId xmlns:a16="http://schemas.microsoft.com/office/drawing/2014/main" id="{10C5A401-ECEC-44DA-BCCA-6CA8281FDB5E}"/>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 當 使用可靠的 </a:t>
            </a:r>
            <a:r>
              <a:rPr lang="en-US" altLang="zh-TW" dirty="0"/>
              <a:t>ADS </a:t>
            </a:r>
            <a:r>
              <a:rPr lang="zh-TW" altLang="en-US" dirty="0"/>
              <a:t>時，信任度比 使用不可靠的 </a:t>
            </a:r>
            <a:r>
              <a:rPr lang="en-US" altLang="zh-TW" dirty="0"/>
              <a:t>ADS </a:t>
            </a:r>
            <a:r>
              <a:rPr lang="zh-TW" altLang="en-US" dirty="0"/>
              <a:t>時增加得更快。</a:t>
            </a:r>
            <a:r>
              <a:rPr lang="en-US" altLang="zh-TW" dirty="0"/>
              <a:t>(</a:t>
            </a:r>
            <a:r>
              <a:rPr lang="zh-TW" altLang="en-US" dirty="0"/>
              <a:t>兩者都是</a:t>
            </a:r>
            <a:r>
              <a:rPr lang="en-US" altLang="zh-TW" dirty="0"/>
              <a:t>Vis = 0)</a:t>
            </a:r>
            <a:endParaRPr lang="zh-TW" altLang="en-US" dirty="0">
              <a:latin typeface="微軟正黑體" panose="020B0604030504040204" pitchFamily="34" charset="-120"/>
              <a:ea typeface="微軟正黑體" panose="020B0604030504040204" pitchFamily="34" charset="-120"/>
            </a:endParaRPr>
          </a:p>
        </p:txBody>
      </p:sp>
      <p:pic>
        <p:nvPicPr>
          <p:cNvPr id="21" name="圖片 20">
            <a:extLst>
              <a:ext uri="{FF2B5EF4-FFF2-40B4-BE49-F238E27FC236}">
                <a16:creationId xmlns:a16="http://schemas.microsoft.com/office/drawing/2014/main" id="{A4B2FEC2-2B2B-4F07-B20E-C017D759AC65}"/>
              </a:ext>
            </a:extLst>
          </p:cNvPr>
          <p:cNvPicPr>
            <a:picLocks noChangeAspect="1"/>
          </p:cNvPicPr>
          <p:nvPr/>
        </p:nvPicPr>
        <p:blipFill>
          <a:blip r:embed="rId3"/>
          <a:stretch>
            <a:fillRect/>
          </a:stretch>
        </p:blipFill>
        <p:spPr>
          <a:xfrm>
            <a:off x="901786" y="2434109"/>
            <a:ext cx="5170889" cy="2648182"/>
          </a:xfrm>
          <a:prstGeom prst="rect">
            <a:avLst/>
          </a:prstGeom>
        </p:spPr>
      </p:pic>
    </p:spTree>
    <p:extLst>
      <p:ext uri="{BB962C8B-B14F-4D97-AF65-F5344CB8AC3E}">
        <p14:creationId xmlns:p14="http://schemas.microsoft.com/office/powerpoint/2010/main" val="4276800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
        <p:nvSpPr>
          <p:cNvPr id="20" name="內容版面配置區 2">
            <a:extLst>
              <a:ext uri="{FF2B5EF4-FFF2-40B4-BE49-F238E27FC236}">
                <a16:creationId xmlns:a16="http://schemas.microsoft.com/office/drawing/2014/main" id="{10C5A401-ECEC-44DA-BCCA-6CA8281FDB5E}"/>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高可靠度的</a:t>
            </a:r>
            <a:r>
              <a:rPr lang="en-US" altLang="zh-TW" dirty="0">
                <a:latin typeface="微軟正黑體" panose="020B0604030504040204" pitchFamily="34" charset="-120"/>
                <a:ea typeface="微軟正黑體" panose="020B0604030504040204" pitchFamily="34" charset="-120"/>
              </a:rPr>
              <a:t>ADS </a:t>
            </a:r>
            <a:r>
              <a:rPr lang="zh-TW" altLang="en-US" dirty="0">
                <a:latin typeface="微軟正黑體" panose="020B0604030504040204" pitchFamily="34" charset="-120"/>
                <a:ea typeface="微軟正黑體" panose="020B0604030504040204" pitchFamily="34" charset="-120"/>
              </a:rPr>
              <a:t>使用時間導致信任度增加。</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低可靠度條件下，曲線下降的位置與 </a:t>
            </a:r>
            <a:r>
              <a:rPr lang="en-US" altLang="zh-TW" dirty="0">
                <a:latin typeface="微軟正黑體" panose="020B0604030504040204" pitchFamily="34" charset="-120"/>
                <a:ea typeface="微軟正黑體" panose="020B0604030504040204" pitchFamily="34" charset="-120"/>
              </a:rPr>
              <a:t>ADS </a:t>
            </a:r>
            <a:r>
              <a:rPr lang="zh-TW" altLang="en-US" dirty="0">
                <a:latin typeface="微軟正黑體" panose="020B0604030504040204" pitchFamily="34" charset="-120"/>
                <a:ea typeface="微軟正黑體" panose="020B0604030504040204" pitchFamily="34" charset="-120"/>
              </a:rPr>
              <a:t>的誤報一致。</a:t>
            </a:r>
          </a:p>
        </p:txBody>
      </p:sp>
      <p:pic>
        <p:nvPicPr>
          <p:cNvPr id="21" name="圖片 20">
            <a:extLst>
              <a:ext uri="{FF2B5EF4-FFF2-40B4-BE49-F238E27FC236}">
                <a16:creationId xmlns:a16="http://schemas.microsoft.com/office/drawing/2014/main" id="{E4A34311-3521-46BE-B1C8-E6E7D3374845}"/>
              </a:ext>
            </a:extLst>
          </p:cNvPr>
          <p:cNvPicPr>
            <a:picLocks noChangeAspect="1"/>
          </p:cNvPicPr>
          <p:nvPr/>
        </p:nvPicPr>
        <p:blipFill>
          <a:blip r:embed="rId3"/>
          <a:stretch>
            <a:fillRect/>
          </a:stretch>
        </p:blipFill>
        <p:spPr>
          <a:xfrm>
            <a:off x="579658" y="2555008"/>
            <a:ext cx="5023938" cy="2588492"/>
          </a:xfrm>
          <a:prstGeom prst="rect">
            <a:avLst/>
          </a:prstGeom>
        </p:spPr>
      </p:pic>
    </p:spTree>
    <p:extLst>
      <p:ext uri="{BB962C8B-B14F-4D97-AF65-F5344CB8AC3E}">
        <p14:creationId xmlns:p14="http://schemas.microsoft.com/office/powerpoint/2010/main" val="877079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
        <p:nvSpPr>
          <p:cNvPr id="20" name="內容版面配置區 2">
            <a:extLst>
              <a:ext uri="{FF2B5EF4-FFF2-40B4-BE49-F238E27FC236}">
                <a16:creationId xmlns:a16="http://schemas.microsoft.com/office/drawing/2014/main" id="{10C5A401-ECEC-44DA-BCCA-6CA8281FDB5E}"/>
              </a:ext>
            </a:extLst>
          </p:cNvPr>
          <p:cNvSpPr txBox="1">
            <a:spLocks/>
          </p:cNvSpPr>
          <p:nvPr/>
        </p:nvSpPr>
        <p:spPr>
          <a:xfrm>
            <a:off x="293684" y="1416005"/>
            <a:ext cx="465568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en-US" altLang="zh-TW" dirty="0">
                <a:latin typeface="微軟正黑體" panose="020B0604030504040204" pitchFamily="34" charset="-120"/>
                <a:ea typeface="微軟正黑體" panose="020B0604030504040204" pitchFamily="34" charset="-120"/>
              </a:rPr>
              <a:t>NDRT</a:t>
            </a:r>
            <a:r>
              <a:rPr lang="zh-TW" altLang="en-US" dirty="0">
                <a:latin typeface="微軟正黑體" panose="020B0604030504040204" pitchFamily="34" charset="-120"/>
                <a:ea typeface="微軟正黑體" panose="020B0604030504040204" pitchFamily="34" charset="-120"/>
              </a:rPr>
              <a:t>表現中</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可靠度的主效應顯著</a:t>
            </a:r>
            <a:r>
              <a:rPr lang="en-US" altLang="zh-TW" dirty="0">
                <a:latin typeface="微軟正黑體" panose="020B0604030504040204" pitchFamily="34" charset="-120"/>
                <a:ea typeface="微軟正黑體" panose="020B0604030504040204" pitchFamily="34" charset="-120"/>
              </a:rPr>
              <a:t>(</a:t>
            </a:r>
            <a:r>
              <a:rPr lang="el-GR" altLang="zh-TW" dirty="0"/>
              <a:t>β</a:t>
            </a:r>
            <a:r>
              <a:rPr lang="en-US" altLang="zh-TW" dirty="0"/>
              <a:t>=-39 , p =0.045)</a:t>
            </a:r>
          </a:p>
          <a:p>
            <a:r>
              <a:rPr lang="zh-TW" altLang="en-US" dirty="0">
                <a:latin typeface="微軟正黑體" panose="020B0604030504040204" pitchFamily="34" charset="-120"/>
                <a:ea typeface="微軟正黑體" panose="020B0604030504040204" pitchFamily="34" charset="-120"/>
              </a:rPr>
              <a:t>可靠度與可視性的交互作用顯著 </a:t>
            </a:r>
            <a:r>
              <a:rPr lang="en-US" altLang="zh-TW" dirty="0">
                <a:latin typeface="微軟正黑體" panose="020B0604030504040204" pitchFamily="34" charset="-120"/>
                <a:ea typeface="微軟正黑體" panose="020B0604030504040204" pitchFamily="34" charset="-120"/>
              </a:rPr>
              <a:t>(</a:t>
            </a:r>
            <a:r>
              <a:rPr lang="el-GR" altLang="zh-TW" dirty="0"/>
              <a:t>β</a:t>
            </a:r>
            <a:r>
              <a:rPr lang="en-US" altLang="zh-TW" dirty="0"/>
              <a:t>=7.3, p= 0.028</a:t>
            </a:r>
            <a:r>
              <a:rPr lang="en-US" altLang="zh-TW" dirty="0">
                <a:latin typeface="微軟正黑體" panose="020B0604030504040204" pitchFamily="34" charset="-120"/>
                <a:ea typeface="微軟正黑體" panose="020B0604030504040204" pitchFamily="34" charset="-120"/>
              </a:rPr>
              <a:t>)</a:t>
            </a:r>
          </a:p>
        </p:txBody>
      </p:sp>
      <p:pic>
        <p:nvPicPr>
          <p:cNvPr id="2" name="圖片 1">
            <a:extLst>
              <a:ext uri="{FF2B5EF4-FFF2-40B4-BE49-F238E27FC236}">
                <a16:creationId xmlns:a16="http://schemas.microsoft.com/office/drawing/2014/main" id="{F107BDA1-3AA5-4A4B-99B9-E1BF436D1500}"/>
              </a:ext>
            </a:extLst>
          </p:cNvPr>
          <p:cNvPicPr>
            <a:picLocks noChangeAspect="1"/>
          </p:cNvPicPr>
          <p:nvPr/>
        </p:nvPicPr>
        <p:blipFill>
          <a:blip r:embed="rId3"/>
          <a:stretch>
            <a:fillRect/>
          </a:stretch>
        </p:blipFill>
        <p:spPr>
          <a:xfrm>
            <a:off x="5395860" y="1416005"/>
            <a:ext cx="3159874" cy="2996187"/>
          </a:xfrm>
          <a:prstGeom prst="rect">
            <a:avLst/>
          </a:prstGeom>
        </p:spPr>
      </p:pic>
    </p:spTree>
    <p:extLst>
      <p:ext uri="{BB962C8B-B14F-4D97-AF65-F5344CB8AC3E}">
        <p14:creationId xmlns:p14="http://schemas.microsoft.com/office/powerpoint/2010/main" val="2649739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
        <p:nvSpPr>
          <p:cNvPr id="20" name="內容版面配置區 2">
            <a:extLst>
              <a:ext uri="{FF2B5EF4-FFF2-40B4-BE49-F238E27FC236}">
                <a16:creationId xmlns:a16="http://schemas.microsoft.com/office/drawing/2014/main" id="{10C5A401-ECEC-44DA-BCCA-6CA8281FDB5E}"/>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對於 </a:t>
            </a:r>
            <a:r>
              <a:rPr lang="en-US" altLang="zh-TW" dirty="0">
                <a:latin typeface="微軟正黑體" panose="020B0604030504040204" pitchFamily="34" charset="-120"/>
                <a:ea typeface="微軟正黑體" panose="020B0604030504040204" pitchFamily="34" charset="-120"/>
              </a:rPr>
              <a:t>Vis = 1 </a:t>
            </a:r>
            <a:r>
              <a:rPr lang="zh-TW" altLang="en-US" dirty="0">
                <a:latin typeface="微軟正黑體" panose="020B0604030504040204" pitchFamily="34" charset="-120"/>
                <a:ea typeface="微軟正黑體" panose="020B0604030504040204" pitchFamily="34" charset="-120"/>
              </a:rPr>
              <a:t>時斜率為負，而在 </a:t>
            </a:r>
            <a:r>
              <a:rPr lang="en-US" altLang="zh-TW" dirty="0">
                <a:latin typeface="微軟正黑體" panose="020B0604030504040204" pitchFamily="34" charset="-120"/>
                <a:ea typeface="微軟正黑體" panose="020B0604030504040204" pitchFamily="34" charset="-120"/>
              </a:rPr>
              <a:t>Vis = 0 </a:t>
            </a:r>
            <a:r>
              <a:rPr lang="zh-TW" altLang="en-US" dirty="0">
                <a:latin typeface="微軟正黑體" panose="020B0604030504040204" pitchFamily="34" charset="-120"/>
                <a:ea typeface="微軟正黑體" panose="020B0604030504040204" pitchFamily="34" charset="-120"/>
              </a:rPr>
              <a:t>時為正。</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對於 </a:t>
            </a:r>
            <a:r>
              <a:rPr lang="en-US" altLang="zh-TW" dirty="0">
                <a:latin typeface="微軟正黑體" panose="020B0604030504040204" pitchFamily="34" charset="-120"/>
                <a:ea typeface="微軟正黑體" panose="020B0604030504040204" pitchFamily="34" charset="-120"/>
              </a:rPr>
              <a:t>Vis = 1</a:t>
            </a:r>
            <a:r>
              <a:rPr lang="zh-TW" altLang="en-US" dirty="0">
                <a:latin typeface="微軟正黑體" panose="020B0604030504040204" pitchFamily="34" charset="-120"/>
                <a:ea typeface="微軟正黑體" panose="020B0604030504040204" pitchFamily="34" charset="-120"/>
              </a:rPr>
              <a:t>，更高的信任導致更小的監控比率。</a:t>
            </a:r>
          </a:p>
        </p:txBody>
      </p:sp>
      <p:pic>
        <p:nvPicPr>
          <p:cNvPr id="21" name="圖片 20">
            <a:extLst>
              <a:ext uri="{FF2B5EF4-FFF2-40B4-BE49-F238E27FC236}">
                <a16:creationId xmlns:a16="http://schemas.microsoft.com/office/drawing/2014/main" id="{16A76B8F-9440-4EFB-B246-85BB89BCC759}"/>
              </a:ext>
            </a:extLst>
          </p:cNvPr>
          <p:cNvPicPr>
            <a:picLocks noChangeAspect="1"/>
          </p:cNvPicPr>
          <p:nvPr/>
        </p:nvPicPr>
        <p:blipFill rotWithShape="1">
          <a:blip r:embed="rId3"/>
          <a:srcRect t="5396"/>
          <a:stretch/>
        </p:blipFill>
        <p:spPr>
          <a:xfrm>
            <a:off x="2445732" y="2685143"/>
            <a:ext cx="2797780" cy="2363950"/>
          </a:xfrm>
          <a:prstGeom prst="rect">
            <a:avLst/>
          </a:prstGeom>
        </p:spPr>
      </p:pic>
    </p:spTree>
    <p:extLst>
      <p:ext uri="{BB962C8B-B14F-4D97-AF65-F5344CB8AC3E}">
        <p14:creationId xmlns:p14="http://schemas.microsoft.com/office/powerpoint/2010/main" val="4262764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cs typeface="+mn-ea"/>
                <a:sym typeface="+mn-lt"/>
              </a:rPr>
              <a:t>結果與討論</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5</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0C6DAFE9-77BC-4039-9882-E40CDA15C5A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Tree>
    <p:extLst>
      <p:ext uri="{BB962C8B-B14F-4D97-AF65-F5344CB8AC3E}">
        <p14:creationId xmlns:p14="http://schemas.microsoft.com/office/powerpoint/2010/main" val="39355661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5. </a:t>
            </a:r>
            <a:r>
              <a:rPr lang="zh-TW" altLang="en-US" dirty="0"/>
              <a:t>結果與討論</a:t>
            </a: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3" name="投影片編號版面配置區 2">
            <a:extLst>
              <a:ext uri="{FF2B5EF4-FFF2-40B4-BE49-F238E27FC236}">
                <a16:creationId xmlns:a16="http://schemas.microsoft.com/office/drawing/2014/main" id="{80E9A798-8A0B-4A29-A6A9-76D022E368E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sp>
        <p:nvSpPr>
          <p:cNvPr id="20" name="內容版面配置區 2">
            <a:extLst>
              <a:ext uri="{FF2B5EF4-FFF2-40B4-BE49-F238E27FC236}">
                <a16:creationId xmlns:a16="http://schemas.microsoft.com/office/drawing/2014/main" id="{66E51D86-93CC-4686-A207-36C940DC32D7}"/>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三個主要發現是：</a:t>
            </a:r>
            <a:endParaRPr lang="en-US" altLang="zh-TW" dirty="0">
              <a:latin typeface="微軟正黑體" panose="020B0604030504040204" pitchFamily="34" charset="-120"/>
              <a:ea typeface="微軟正黑體" panose="020B0604030504040204" pitchFamily="34" charset="-120"/>
            </a:endParaRPr>
          </a:p>
          <a:p>
            <a:pPr marL="1016000" lvl="1" indent="-457200">
              <a:buFont typeface="+mj-lt"/>
              <a:buAutoNum type="arabicPeriod"/>
            </a:pPr>
            <a:r>
              <a:rPr lang="zh-TW" altLang="en-US" dirty="0">
                <a:latin typeface="微軟正黑體" panose="020B0604030504040204" pitchFamily="34" charset="-120"/>
                <a:ea typeface="微軟正黑體" panose="020B0604030504040204" pitchFamily="34" charset="-120"/>
              </a:rPr>
              <a:t>風險對 </a:t>
            </a:r>
            <a:r>
              <a:rPr lang="en-US" altLang="zh-TW" dirty="0">
                <a:latin typeface="微軟正黑體" panose="020B0604030504040204" pitchFamily="34" charset="-120"/>
                <a:ea typeface="微軟正黑體" panose="020B0604030504040204" pitchFamily="34" charset="-120"/>
              </a:rPr>
              <a:t>ADS </a:t>
            </a:r>
            <a:r>
              <a:rPr lang="zh-TW" altLang="en-US" dirty="0">
                <a:latin typeface="微軟正黑體" panose="020B0604030504040204" pitchFamily="34" charset="-120"/>
                <a:ea typeface="微軟正黑體" panose="020B0604030504040204" pitchFamily="34" charset="-120"/>
              </a:rPr>
              <a:t>信任的負面影響取決於風險的類型，特別是來自外部來源</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如霧天</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的風險對 </a:t>
            </a:r>
            <a:r>
              <a:rPr lang="en-US" altLang="zh-TW" dirty="0">
                <a:latin typeface="微軟正黑體" panose="020B0604030504040204" pitchFamily="34" charset="-120"/>
                <a:ea typeface="微軟正黑體" panose="020B0604030504040204" pitchFamily="34" charset="-120"/>
              </a:rPr>
              <a:t>ADS </a:t>
            </a:r>
            <a:r>
              <a:rPr lang="zh-TW" altLang="en-US" dirty="0">
                <a:latin typeface="微軟正黑體" panose="020B0604030504040204" pitchFamily="34" charset="-120"/>
                <a:ea typeface="微軟正黑體" panose="020B0604030504040204" pitchFamily="34" charset="-120"/>
              </a:rPr>
              <a:t>信任沒有顯著的負面影響。</a:t>
            </a:r>
            <a:endParaRPr lang="en-US" altLang="zh-TW" dirty="0">
              <a:latin typeface="微軟正黑體" panose="020B0604030504040204" pitchFamily="34" charset="-120"/>
              <a:ea typeface="微軟正黑體" panose="020B0604030504040204" pitchFamily="34" charset="-120"/>
            </a:endParaRPr>
          </a:p>
          <a:p>
            <a:pPr marL="1016000" lvl="1" indent="-457200">
              <a:buFont typeface="+mj-lt"/>
              <a:buAutoNum type="arabicPeriod"/>
            </a:pPr>
            <a:r>
              <a:rPr lang="en-US" altLang="zh-TW" dirty="0">
                <a:latin typeface="微軟正黑體" panose="020B0604030504040204" pitchFamily="34" charset="-120"/>
                <a:ea typeface="微軟正黑體" panose="020B0604030504040204" pitchFamily="34" charset="-120"/>
              </a:rPr>
              <a:t>ADS </a:t>
            </a:r>
            <a:r>
              <a:rPr lang="zh-TW" altLang="en-US" dirty="0">
                <a:latin typeface="微軟正黑體" panose="020B0604030504040204" pitchFamily="34" charset="-120"/>
                <a:ea typeface="微軟正黑體" panose="020B0604030504040204" pitchFamily="34" charset="-120"/>
              </a:rPr>
              <a:t>信任對 </a:t>
            </a:r>
            <a:r>
              <a:rPr lang="en-US" altLang="zh-TW" dirty="0">
                <a:latin typeface="微軟正黑體" panose="020B0604030504040204" pitchFamily="34" charset="-120"/>
                <a:ea typeface="微軟正黑體" panose="020B0604030504040204" pitchFamily="34" charset="-120"/>
              </a:rPr>
              <a:t>NDRT </a:t>
            </a:r>
            <a:r>
              <a:rPr lang="zh-TW" altLang="en-US" dirty="0">
                <a:latin typeface="微軟正黑體" panose="020B0604030504040204" pitchFamily="34" charset="-120"/>
                <a:ea typeface="微軟正黑體" panose="020B0604030504040204" pitchFamily="34" charset="-120"/>
              </a:rPr>
              <a:t>績效的正面影響取決於可靠度。</a:t>
            </a:r>
            <a:endParaRPr lang="en-US" altLang="zh-TW" dirty="0">
              <a:latin typeface="微軟正黑體" panose="020B0604030504040204" pitchFamily="34" charset="-120"/>
              <a:ea typeface="微軟正黑體" panose="020B0604030504040204" pitchFamily="34" charset="-120"/>
            </a:endParaRPr>
          </a:p>
          <a:p>
            <a:pPr marL="1016000" lvl="1" indent="-457200">
              <a:buFont typeface="+mj-lt"/>
              <a:buAutoNum type="arabicPeriod"/>
            </a:pPr>
            <a:r>
              <a:rPr lang="en-US" altLang="zh-TW" dirty="0">
                <a:latin typeface="微軟正黑體" panose="020B0604030504040204" pitchFamily="34" charset="-120"/>
                <a:ea typeface="微軟正黑體" panose="020B0604030504040204" pitchFamily="34" charset="-120"/>
              </a:rPr>
              <a:t>ADS</a:t>
            </a:r>
            <a:r>
              <a:rPr lang="zh-TW" altLang="en-US" dirty="0">
                <a:latin typeface="微軟正黑體" panose="020B0604030504040204" pitchFamily="34" charset="-120"/>
                <a:ea typeface="微軟正黑體" panose="020B0604030504040204" pitchFamily="34" charset="-120"/>
              </a:rPr>
              <a:t>信任對</a:t>
            </a:r>
            <a:r>
              <a:rPr lang="zh-TW" altLang="en-US" b="1" dirty="0">
                <a:latin typeface="微軟正黑體" panose="020B0604030504040204" pitchFamily="34" charset="-120"/>
                <a:ea typeface="微軟正黑體" panose="020B0604030504040204" pitchFamily="34" charset="-120"/>
              </a:rPr>
              <a:t>監控率</a:t>
            </a:r>
            <a:r>
              <a:rPr lang="zh-TW" altLang="en-US" dirty="0">
                <a:latin typeface="微軟正黑體" panose="020B0604030504040204" pitchFamily="34" charset="-120"/>
                <a:ea typeface="微軟正黑體" panose="020B0604030504040204" pitchFamily="34" charset="-120"/>
              </a:rPr>
              <a:t>的影響取決於外部風險；內部風險類型對</a:t>
            </a:r>
            <a:r>
              <a:rPr lang="zh-TW" altLang="en-US" b="1" dirty="0">
                <a:latin typeface="微軟正黑體" panose="020B0604030504040204" pitchFamily="34" charset="-120"/>
                <a:ea typeface="微軟正黑體" panose="020B0604030504040204" pitchFamily="34" charset="-120"/>
              </a:rPr>
              <a:t>監控率</a:t>
            </a:r>
            <a:r>
              <a:rPr lang="zh-TW" altLang="en-US" dirty="0">
                <a:latin typeface="微軟正黑體" panose="020B0604030504040204" pitchFamily="34" charset="-120"/>
                <a:ea typeface="微軟正黑體" panose="020B0604030504040204" pitchFamily="34" charset="-120"/>
              </a:rPr>
              <a:t>性能幾乎沒有影響。</a:t>
            </a:r>
          </a:p>
        </p:txBody>
      </p:sp>
    </p:spTree>
    <p:extLst>
      <p:ext uri="{BB962C8B-B14F-4D97-AF65-F5344CB8AC3E}">
        <p14:creationId xmlns:p14="http://schemas.microsoft.com/office/powerpoint/2010/main" val="2826512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1-1</a:t>
            </a:r>
            <a:r>
              <a:rPr lang="zh-TW" altLang="en-US" dirty="0"/>
              <a:t> 背景動機</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3" name="投影片編號版面配置區 2">
            <a:extLst>
              <a:ext uri="{FF2B5EF4-FFF2-40B4-BE49-F238E27FC236}">
                <a16:creationId xmlns:a16="http://schemas.microsoft.com/office/drawing/2014/main" id="{D6663083-8B40-4265-9A58-A1F4018D7D0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20" name="內容版面配置區 2">
            <a:extLst>
              <a:ext uri="{FF2B5EF4-FFF2-40B4-BE49-F238E27FC236}">
                <a16:creationId xmlns:a16="http://schemas.microsoft.com/office/drawing/2014/main" id="{0057E691-4E50-48CB-8761-414977913B72}"/>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動駕駛系統 </a:t>
            </a:r>
            <a:r>
              <a:rPr lang="en-US" altLang="zh-TW" dirty="0">
                <a:latin typeface="微軟正黑體" panose="020B0604030504040204" pitchFamily="34" charset="-120"/>
                <a:ea typeface="微軟正黑體" panose="020B0604030504040204" pitchFamily="34" charset="-120"/>
              </a:rPr>
              <a:t>(ADS) </a:t>
            </a:r>
            <a:r>
              <a:rPr lang="zh-TW" altLang="en-US" dirty="0">
                <a:latin typeface="微軟正黑體" panose="020B0604030504040204" pitchFamily="34" charset="-120"/>
                <a:ea typeface="微軟正黑體" panose="020B0604030504040204" pitchFamily="34" charset="-120"/>
              </a:rPr>
              <a:t>是允許車輛在特定條件下進行⾃動駕駛的汽車駕駛技術</a:t>
            </a:r>
            <a:r>
              <a:rPr lang="en-US" altLang="zh-TW" dirty="0">
                <a:latin typeface="微軟正黑體" panose="020B0604030504040204" pitchFamily="34" charset="-120"/>
                <a:ea typeface="微軟正黑體" panose="020B0604030504040204" pitchFamily="34" charset="-120"/>
              </a:rPr>
              <a:t>(Maurer et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al.,</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2016)</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這種系統的⼀個重要好處是駕駛員有可能參與與駕駛無關的任務 </a:t>
            </a:r>
            <a:r>
              <a:rPr lang="en-US" altLang="zh-TW" dirty="0">
                <a:latin typeface="微軟正黑體" panose="020B0604030504040204" pitchFamily="34" charset="-120"/>
                <a:ea typeface="微軟正黑體" panose="020B0604030504040204" pitchFamily="34" charset="-120"/>
              </a:rPr>
              <a:t>(NDRT)</a:t>
            </a:r>
            <a:r>
              <a:rPr lang="zh-TW" altLang="en-US" dirty="0">
                <a:latin typeface="微軟正黑體" panose="020B0604030504040204" pitchFamily="34" charset="-120"/>
                <a:ea typeface="微軟正黑體" panose="020B0604030504040204" pitchFamily="34" charset="-120"/>
              </a:rPr>
              <a:t>，例如看電⼦郵件等⼯作活動（</a:t>
            </a:r>
            <a:r>
              <a:rPr lang="en-US" altLang="zh-TW" dirty="0">
                <a:latin typeface="微軟正黑體" panose="020B0604030504040204" pitchFamily="34" charset="-120"/>
                <a:ea typeface="微軟正黑體" panose="020B0604030504040204" pitchFamily="34" charset="-120"/>
              </a:rPr>
              <a:t>Diels &amp;</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Bos, 2015 ,</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2016</a:t>
            </a:r>
            <a:r>
              <a:rPr lang="zh-TW" altLang="en-US"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Fagnant</a:t>
            </a:r>
            <a:r>
              <a:rPr lang="en-US" altLang="zh-TW" dirty="0">
                <a:latin typeface="微軟正黑體" panose="020B0604030504040204" pitchFamily="34" charset="-120"/>
                <a:ea typeface="微軟正黑體" panose="020B0604030504040204" pitchFamily="34" charset="-120"/>
              </a:rPr>
              <a:t> &amp;</a:t>
            </a:r>
            <a:r>
              <a:rPr lang="zh-TW" altLang="en-US" dirty="0">
                <a:latin typeface="微軟正黑體" panose="020B0604030504040204" pitchFamily="34" charset="-120"/>
                <a:ea typeface="微軟正黑體" panose="020B0604030504040204" pitchFamily="34" charset="-120"/>
              </a:rPr>
              <a:t> </a:t>
            </a:r>
            <a:r>
              <a:rPr lang="en-US" altLang="zh-TW" dirty="0" err="1">
                <a:latin typeface="微軟正黑體" panose="020B0604030504040204" pitchFamily="34" charset="-120"/>
                <a:ea typeface="微軟正黑體" panose="020B0604030504040204" pitchFamily="34" charset="-120"/>
              </a:rPr>
              <a:t>Kockelman</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2015</a:t>
            </a:r>
            <a:r>
              <a:rPr lang="zh-TW" altLang="en-US"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Merat</a:t>
            </a:r>
            <a:r>
              <a:rPr lang="en-US" altLang="zh-TW" dirty="0">
                <a:latin typeface="微軟正黑體" panose="020B0604030504040204" pitchFamily="34" charset="-120"/>
                <a:ea typeface="微軟正黑體" panose="020B0604030504040204" pitchFamily="34" charset="-120"/>
              </a:rPr>
              <a:t> et al., 2012)</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除了潛在的安全效益外，通過</a:t>
            </a:r>
            <a:r>
              <a:rPr lang="en-US" altLang="zh-TW" dirty="0">
                <a:latin typeface="微軟正黑體" panose="020B0604030504040204" pitchFamily="34" charset="-120"/>
                <a:ea typeface="微軟正黑體" panose="020B0604030504040204" pitchFamily="34" charset="-120"/>
              </a:rPr>
              <a:t>NDRT </a:t>
            </a:r>
            <a:r>
              <a:rPr lang="zh-TW" altLang="en-US" dirty="0">
                <a:latin typeface="微軟正黑體" panose="020B0604030504040204" pitchFamily="34" charset="-120"/>
                <a:ea typeface="微軟正黑體" panose="020B0604030504040204" pitchFamily="34" charset="-120"/>
              </a:rPr>
              <a:t>提⾼⽣產力通常被認為是採⽤ </a:t>
            </a:r>
            <a:r>
              <a:rPr lang="en-US" altLang="zh-TW" dirty="0">
                <a:latin typeface="微軟正黑體" panose="020B0604030504040204" pitchFamily="34" charset="-120"/>
                <a:ea typeface="微軟正黑體" panose="020B0604030504040204" pitchFamily="34" charset="-120"/>
              </a:rPr>
              <a:t>ADS </a:t>
            </a:r>
            <a:r>
              <a:rPr lang="zh-TW" altLang="en-US" dirty="0">
                <a:latin typeface="微軟正黑體" panose="020B0604030504040204" pitchFamily="34" charset="-120"/>
                <a:ea typeface="微軟正黑體" panose="020B0604030504040204" pitchFamily="34" charset="-120"/>
              </a:rPr>
              <a:t>的動機（</a:t>
            </a:r>
            <a:r>
              <a:rPr lang="en-US" altLang="zh-TW" dirty="0">
                <a:latin typeface="微軟正黑體" panose="020B0604030504040204" pitchFamily="34" charset="-120"/>
                <a:ea typeface="微軟正黑體" panose="020B0604030504040204" pitchFamily="34" charset="-120"/>
              </a:rPr>
              <a:t>Petersen et al., 2018</a:t>
            </a:r>
            <a:r>
              <a:rPr lang="zh-TW" altLang="en-US"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Panagiotopoulos</a:t>
            </a:r>
            <a:r>
              <a:rPr lang="en-US" altLang="zh-TW" dirty="0">
                <a:latin typeface="微軟正黑體" panose="020B0604030504040204" pitchFamily="34" charset="-120"/>
                <a:ea typeface="微軟正黑體" panose="020B0604030504040204" pitchFamily="34" charset="-120"/>
              </a:rPr>
              <a:t> &amp;</a:t>
            </a:r>
            <a:r>
              <a:rPr lang="zh-TW" altLang="en-US" dirty="0">
                <a:latin typeface="微軟正黑體" panose="020B0604030504040204" pitchFamily="34" charset="-120"/>
                <a:ea typeface="微軟正黑體" panose="020B0604030504040204" pitchFamily="34" charset="-120"/>
              </a:rPr>
              <a:t> </a:t>
            </a:r>
            <a:r>
              <a:rPr lang="en-US" altLang="zh-TW" dirty="0" err="1">
                <a:latin typeface="微軟正黑體" panose="020B0604030504040204" pitchFamily="34" charset="-120"/>
                <a:ea typeface="微軟正黑體" panose="020B0604030504040204" pitchFamily="34" charset="-120"/>
              </a:rPr>
              <a:t>Dimitrakopoulos</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2018</a:t>
            </a:r>
            <a:r>
              <a:rPr lang="zh-TW" altLang="en-US"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Gkartzonikas</a:t>
            </a:r>
            <a:r>
              <a:rPr lang="en-US" altLang="zh-TW" dirty="0">
                <a:latin typeface="微軟正黑體" panose="020B0604030504040204" pitchFamily="34" charset="-120"/>
                <a:ea typeface="微軟正黑體" panose="020B0604030504040204" pitchFamily="34" charset="-120"/>
              </a:rPr>
              <a:t> &amp;</a:t>
            </a:r>
            <a:r>
              <a:rPr lang="zh-TW" altLang="en-US" dirty="0">
                <a:latin typeface="微軟正黑體" panose="020B0604030504040204" pitchFamily="34" charset="-120"/>
                <a:ea typeface="微軟正黑體" panose="020B0604030504040204" pitchFamily="34" charset="-120"/>
              </a:rPr>
              <a:t> </a:t>
            </a:r>
            <a:r>
              <a:rPr lang="en-US" altLang="zh-TW" dirty="0" err="1">
                <a:latin typeface="微軟正黑體" panose="020B0604030504040204" pitchFamily="34" charset="-120"/>
                <a:ea typeface="微軟正黑體" panose="020B0604030504040204" pitchFamily="34" charset="-120"/>
              </a:rPr>
              <a:t>Gkritza</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2019)</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22997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5. </a:t>
            </a:r>
            <a:r>
              <a:rPr lang="zh-TW" altLang="en-US" dirty="0"/>
              <a:t>結果與討論</a:t>
            </a: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3" name="投影片編號版面配置區 2">
            <a:extLst>
              <a:ext uri="{FF2B5EF4-FFF2-40B4-BE49-F238E27FC236}">
                <a16:creationId xmlns:a16="http://schemas.microsoft.com/office/drawing/2014/main" id="{80E9A798-8A0B-4A29-A6A9-76D022E368E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sp>
        <p:nvSpPr>
          <p:cNvPr id="20" name="內容版面配置區 2">
            <a:extLst>
              <a:ext uri="{FF2B5EF4-FFF2-40B4-BE49-F238E27FC236}">
                <a16:creationId xmlns:a16="http://schemas.microsoft.com/office/drawing/2014/main" id="{66E51D86-93CC-4686-A207-36C940DC32D7}"/>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不可靠的 </a:t>
            </a:r>
            <a:r>
              <a:rPr lang="en-US" altLang="zh-TW" dirty="0">
                <a:latin typeface="微軟正黑體" panose="020B0604030504040204" pitchFamily="34" charset="-120"/>
                <a:ea typeface="微軟正黑體" panose="020B0604030504040204" pitchFamily="34" charset="-120"/>
              </a:rPr>
              <a:t>ADS(</a:t>
            </a:r>
            <a:r>
              <a:rPr lang="zh-TW" altLang="en-US" dirty="0">
                <a:latin typeface="微軟正黑體" panose="020B0604030504040204" pitchFamily="34" charset="-120"/>
                <a:ea typeface="微軟正黑體" panose="020B0604030504040204" pitchFamily="34" charset="-120"/>
              </a:rPr>
              <a:t>例如誤報</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會降低駕駛員對系統的信任，就算不能重新獲得信任，至少可以幫助駕駛員了解 </a:t>
            </a:r>
            <a:r>
              <a:rPr lang="en-US" altLang="zh-TW" dirty="0">
                <a:latin typeface="微軟正黑體" panose="020B0604030504040204" pitchFamily="34" charset="-120"/>
                <a:ea typeface="微軟正黑體" panose="020B0604030504040204" pitchFamily="34" charset="-120"/>
              </a:rPr>
              <a:t>ADS </a:t>
            </a:r>
            <a:r>
              <a:rPr lang="zh-TW" altLang="en-US" dirty="0">
                <a:latin typeface="微軟正黑體" panose="020B0604030504040204" pitchFamily="34" charset="-120"/>
                <a:ea typeface="微軟正黑體" panose="020B0604030504040204" pitchFamily="34" charset="-120"/>
              </a:rPr>
              <a:t>的局限性。 </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在環境條件允許</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即天氣晴朗且能見度高</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時，才應將監測率視為一種信任行為。 將這些信任估計與感知的環境條件相結合，能夠避免過度信任和信任不足</a:t>
            </a:r>
            <a:r>
              <a:rPr lang="en-US" altLang="zh-TW"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Gremillion</a:t>
            </a:r>
            <a:r>
              <a:rPr lang="en-US" altLang="zh-TW" dirty="0">
                <a:latin typeface="微軟正黑體" panose="020B0604030504040204" pitchFamily="34" charset="-120"/>
                <a:ea typeface="微軟正黑體" panose="020B0604030504040204" pitchFamily="34" charset="-120"/>
              </a:rPr>
              <a:t> et al., 2016)</a:t>
            </a:r>
            <a:r>
              <a:rPr lang="zh-TW" altLang="en-US"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34707147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5. </a:t>
            </a:r>
            <a:r>
              <a:rPr lang="zh-TW" altLang="en-US" dirty="0"/>
              <a:t>結果與討論</a:t>
            </a: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3" name="投影片編號版面配置區 2">
            <a:extLst>
              <a:ext uri="{FF2B5EF4-FFF2-40B4-BE49-F238E27FC236}">
                <a16:creationId xmlns:a16="http://schemas.microsoft.com/office/drawing/2014/main" id="{80E9A798-8A0B-4A29-A6A9-76D022E368E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sp>
        <p:nvSpPr>
          <p:cNvPr id="20" name="內容版面配置區 2">
            <a:extLst>
              <a:ext uri="{FF2B5EF4-FFF2-40B4-BE49-F238E27FC236}">
                <a16:creationId xmlns:a16="http://schemas.microsoft.com/office/drawing/2014/main" id="{66E51D86-93CC-4686-A207-36C940DC32D7}"/>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當自動駕駛系統 </a:t>
            </a:r>
            <a:r>
              <a:rPr lang="en-US" altLang="zh-TW" dirty="0">
                <a:latin typeface="微軟正黑體" panose="020B0604030504040204" pitchFamily="34" charset="-120"/>
                <a:ea typeface="微軟正黑體" panose="020B0604030504040204" pitchFamily="34" charset="-120"/>
              </a:rPr>
              <a:t>(ADS) </a:t>
            </a:r>
            <a:r>
              <a:rPr lang="zh-TW" altLang="en-US" dirty="0">
                <a:latin typeface="微軟正黑體" panose="020B0604030504040204" pitchFamily="34" charset="-120"/>
                <a:ea typeface="微軟正黑體" panose="020B0604030504040204" pitchFamily="34" charset="-120"/>
              </a:rPr>
              <a:t>錯誤導致嚴重事故時，受測者可能會有不同的風險感知。</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未來的自動駕駛汽車的故障率將遠低於 </a:t>
            </a:r>
            <a:r>
              <a:rPr lang="en-US" altLang="zh-TW" dirty="0">
                <a:latin typeface="微軟正黑體" panose="020B0604030504040204" pitchFamily="34" charset="-120"/>
                <a:ea typeface="微軟正黑體" panose="020B0604030504040204" pitchFamily="34" charset="-120"/>
              </a:rPr>
              <a:t>30%</a:t>
            </a:r>
            <a:r>
              <a:rPr lang="zh-TW" altLang="en-US" dirty="0">
                <a:latin typeface="微軟正黑體" panose="020B0604030504040204" pitchFamily="34" charset="-120"/>
                <a:ea typeface="微軟正黑體" panose="020B0604030504040204" pitchFamily="34" charset="-120"/>
              </a:rPr>
              <a:t>，因此對於未來的研究來說，考慮檢查較小錯誤率對 </a:t>
            </a:r>
            <a:r>
              <a:rPr lang="en-US" altLang="zh-TW" dirty="0">
                <a:latin typeface="微軟正黑體" panose="020B0604030504040204" pitchFamily="34" charset="-120"/>
                <a:ea typeface="微軟正黑體" panose="020B0604030504040204" pitchFamily="34" charset="-120"/>
              </a:rPr>
              <a:t>ADS </a:t>
            </a:r>
            <a:r>
              <a:rPr lang="zh-TW" altLang="en-US" dirty="0">
                <a:latin typeface="微軟正黑體" panose="020B0604030504040204" pitchFamily="34" charset="-120"/>
                <a:ea typeface="微軟正黑體" panose="020B0604030504040204" pitchFamily="34" charset="-120"/>
              </a:rPr>
              <a:t>信任的影響是很重要的。</a:t>
            </a:r>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6526871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4" name="Google Shape;524;p33"/>
          <p:cNvSpPr txBox="1">
            <a:spLocks noGrp="1"/>
          </p:cNvSpPr>
          <p:nvPr>
            <p:ph type="ctrTitle" idx="4294967295"/>
          </p:nvPr>
        </p:nvSpPr>
        <p:spPr>
          <a:xfrm>
            <a:off x="1275150" y="2364400"/>
            <a:ext cx="65937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a:solidFill>
                  <a:schemeClr val="accent5"/>
                </a:solidFill>
              </a:rPr>
              <a:t>THANKS!</a:t>
            </a:r>
            <a:endParaRPr sz="6000">
              <a:solidFill>
                <a:schemeClr val="accent5"/>
              </a:solidFill>
            </a:endParaRPr>
          </a:p>
        </p:txBody>
      </p:sp>
      <p:sp>
        <p:nvSpPr>
          <p:cNvPr id="525" name="Google Shape;525;p33"/>
          <p:cNvSpPr txBox="1">
            <a:spLocks noGrp="1"/>
          </p:cNvSpPr>
          <p:nvPr>
            <p:ph type="subTitle" idx="4294967295"/>
          </p:nvPr>
        </p:nvSpPr>
        <p:spPr>
          <a:xfrm>
            <a:off x="1275150" y="3230000"/>
            <a:ext cx="6593700" cy="134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t>Any questions?</a:t>
            </a:r>
            <a:endParaRPr sz="2000" b="1" dirty="0"/>
          </a:p>
        </p:txBody>
      </p:sp>
      <p:grpSp>
        <p:nvGrpSpPr>
          <p:cNvPr id="526" name="Google Shape;526;p33"/>
          <p:cNvGrpSpPr/>
          <p:nvPr/>
        </p:nvGrpSpPr>
        <p:grpSpPr>
          <a:xfrm>
            <a:off x="3996210" y="966817"/>
            <a:ext cx="1197664" cy="1126777"/>
            <a:chOff x="5972700" y="2330200"/>
            <a:chExt cx="411625" cy="387275"/>
          </a:xfrm>
        </p:grpSpPr>
        <p:sp>
          <p:nvSpPr>
            <p:cNvPr id="527" name="Google Shape;527;p3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投影片編號版面配置區 2">
            <a:extLst>
              <a:ext uri="{FF2B5EF4-FFF2-40B4-BE49-F238E27FC236}">
                <a16:creationId xmlns:a16="http://schemas.microsoft.com/office/drawing/2014/main" id="{26A23437-4017-4517-BECA-5F247F393CB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1-1</a:t>
            </a:r>
            <a:r>
              <a:rPr lang="zh-TW" altLang="en-US" dirty="0"/>
              <a:t> 背景動機</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3" name="投影片編號版面配置區 2">
            <a:extLst>
              <a:ext uri="{FF2B5EF4-FFF2-40B4-BE49-F238E27FC236}">
                <a16:creationId xmlns:a16="http://schemas.microsoft.com/office/drawing/2014/main" id="{D6663083-8B40-4265-9A58-A1F4018D7D0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20" name="內容版面配置區 2">
            <a:extLst>
              <a:ext uri="{FF2B5EF4-FFF2-40B4-BE49-F238E27FC236}">
                <a16:creationId xmlns:a16="http://schemas.microsoft.com/office/drawing/2014/main" id="{0057E691-4E50-48CB-8761-414977913B72}"/>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使用</a:t>
            </a:r>
            <a:r>
              <a:rPr lang="en-US" altLang="zh-TW" dirty="0">
                <a:latin typeface="微軟正黑體" panose="020B0604030504040204" pitchFamily="34" charset="-120"/>
                <a:ea typeface="微軟正黑體" panose="020B0604030504040204" pitchFamily="34" charset="-120"/>
              </a:rPr>
              <a:t>NDRT</a:t>
            </a:r>
            <a:r>
              <a:rPr lang="zh-TW" altLang="en-US" dirty="0">
                <a:latin typeface="微軟正黑體" panose="020B0604030504040204" pitchFamily="34" charset="-120"/>
                <a:ea typeface="微軟正黑體" panose="020B0604030504040204" pitchFamily="34" charset="-120"/>
              </a:rPr>
              <a:t>的意願會被</a:t>
            </a:r>
            <a:r>
              <a:rPr lang="en-US" altLang="zh-TW" dirty="0">
                <a:latin typeface="微軟正黑體" panose="020B0604030504040204" pitchFamily="34" charset="-120"/>
                <a:ea typeface="微軟正黑體" panose="020B0604030504040204" pitchFamily="34" charset="-120"/>
              </a:rPr>
              <a:t>ADS </a:t>
            </a:r>
            <a:r>
              <a:rPr lang="zh-TW" altLang="en-US" dirty="0">
                <a:latin typeface="微軟正黑體" panose="020B0604030504040204" pitchFamily="34" charset="-120"/>
                <a:ea typeface="微軟正黑體" panose="020B0604030504040204" pitchFamily="34" charset="-120"/>
              </a:rPr>
              <a:t>的信任受到影響是必不可少的（</a:t>
            </a:r>
            <a:r>
              <a:rPr lang="en-US" altLang="zh-TW" dirty="0">
                <a:latin typeface="微軟正黑體" panose="020B0604030504040204" pitchFamily="34" charset="-120"/>
                <a:ea typeface="微軟正黑體" panose="020B0604030504040204" pitchFamily="34" charset="-120"/>
              </a:rPr>
              <a:t>Petersen et al., 2019)</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⾵險是信任中的⼀個重要因素，因為已經發現它決定了信任是否轉化為實際的信任行為（</a:t>
            </a:r>
            <a:r>
              <a:rPr lang="en-US" altLang="zh-TW" dirty="0">
                <a:latin typeface="微軟正黑體" panose="020B0604030504040204" pitchFamily="34" charset="-120"/>
                <a:ea typeface="微軟正黑體" panose="020B0604030504040204" pitchFamily="34" charset="-120"/>
              </a:rPr>
              <a:t>Hung </a:t>
            </a:r>
            <a:r>
              <a:rPr lang="en-US" altLang="zh-TW" dirty="0" err="1">
                <a:latin typeface="微軟正黑體" panose="020B0604030504040204" pitchFamily="34" charset="-120"/>
                <a:ea typeface="微軟正黑體" panose="020B0604030504040204" pitchFamily="34" charset="-120"/>
              </a:rPr>
              <a:t>etal</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2004</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Mayer et al., 1995</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Cohen,</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2015</a:t>
            </a:r>
            <a:r>
              <a:rPr lang="zh-TW" altLang="en-US" dirty="0">
                <a:latin typeface="微軟正黑體" panose="020B0604030504040204" pitchFamily="34" charset="-120"/>
                <a:ea typeface="微軟正黑體" panose="020B0604030504040204" pitchFamily="34" charset="-120"/>
              </a:rPr>
              <a:t>）。使⽤ </a:t>
            </a:r>
            <a:r>
              <a:rPr lang="en-US" altLang="zh-TW" dirty="0">
                <a:latin typeface="微軟正黑體" panose="020B0604030504040204" pitchFamily="34" charset="-120"/>
                <a:ea typeface="微軟正黑體" panose="020B0604030504040204" pitchFamily="34" charset="-120"/>
              </a:rPr>
              <a:t>ADS </a:t>
            </a:r>
            <a:r>
              <a:rPr lang="zh-TW" altLang="en-US" dirty="0">
                <a:latin typeface="微軟正黑體" panose="020B0604030504040204" pitchFamily="34" charset="-120"/>
                <a:ea typeface="微軟正黑體" panose="020B0604030504040204" pitchFamily="34" charset="-120"/>
              </a:rPr>
              <a:t>通常伴隨著⼀定程度的⾵險 （</a:t>
            </a:r>
            <a:r>
              <a:rPr lang="en-US" altLang="zh-TW" dirty="0" err="1">
                <a:latin typeface="微軟正黑體" panose="020B0604030504040204" pitchFamily="34" charset="-120"/>
                <a:ea typeface="微軟正黑體" panose="020B0604030504040204" pitchFamily="34" charset="-120"/>
              </a:rPr>
              <a:t>Lef`evre</a:t>
            </a:r>
            <a:r>
              <a:rPr lang="en-US" altLang="zh-TW" dirty="0">
                <a:latin typeface="微軟正黑體" panose="020B0604030504040204" pitchFamily="34" charset="-120"/>
                <a:ea typeface="微軟正黑體" panose="020B0604030504040204" pitchFamily="34" charset="-120"/>
              </a:rPr>
              <a:t> et al,</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2014</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Rhodes &amp;</a:t>
            </a:r>
            <a:r>
              <a:rPr lang="zh-TW" altLang="en-US" dirty="0">
                <a:latin typeface="微軟正黑體" panose="020B0604030504040204" pitchFamily="34" charset="-120"/>
                <a:ea typeface="微軟正黑體" panose="020B0604030504040204" pitchFamily="34" charset="-120"/>
              </a:rPr>
              <a:t> </a:t>
            </a:r>
            <a:r>
              <a:rPr lang="en-US" altLang="zh-TW" dirty="0" err="1">
                <a:latin typeface="微軟正黑體" panose="020B0604030504040204" pitchFamily="34" charset="-120"/>
                <a:ea typeface="微軟正黑體" panose="020B0604030504040204" pitchFamily="34" charset="-120"/>
              </a:rPr>
              <a:t>Pivik</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2011</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Sheehan et al., 2017</a:t>
            </a:r>
            <a:r>
              <a:rPr lang="zh-TW" altLang="en-US" dirty="0">
                <a:latin typeface="微軟正黑體" panose="020B0604030504040204" pitchFamily="34" charset="-120"/>
                <a:ea typeface="微軟正黑體" panose="020B0604030504040204" pitchFamily="34" charset="-120"/>
              </a:rPr>
              <a:t>）。 </a:t>
            </a:r>
            <a:endParaRPr lang="en-US" altLang="zh-TW"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34433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1-1</a:t>
            </a:r>
            <a:r>
              <a:rPr lang="zh-TW" altLang="en-US" dirty="0"/>
              <a:t> 背景動機</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3" name="投影片編號版面配置區 2">
            <a:extLst>
              <a:ext uri="{FF2B5EF4-FFF2-40B4-BE49-F238E27FC236}">
                <a16:creationId xmlns:a16="http://schemas.microsoft.com/office/drawing/2014/main" id="{D6663083-8B40-4265-9A58-A1F4018D7D0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
        <p:nvSpPr>
          <p:cNvPr id="20" name="內容版面配置區 2">
            <a:extLst>
              <a:ext uri="{FF2B5EF4-FFF2-40B4-BE49-F238E27FC236}">
                <a16:creationId xmlns:a16="http://schemas.microsoft.com/office/drawing/2014/main" id="{0057E691-4E50-48CB-8761-414977913B72}"/>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研究有兩個⽬標。</a:t>
            </a:r>
            <a:endParaRPr lang="en-US" altLang="zh-TW" dirty="0">
              <a:latin typeface="微軟正黑體" panose="020B0604030504040204" pitchFamily="34" charset="-120"/>
              <a:ea typeface="微軟正黑體" panose="020B0604030504040204" pitchFamily="34" charset="-120"/>
            </a:endParaRPr>
          </a:p>
          <a:p>
            <a:pPr marL="1016000" lvl="1" indent="-457200">
              <a:buFont typeface="+mj-lt"/>
              <a:buAutoNum type="arabicPeriod"/>
            </a:pPr>
            <a:r>
              <a:rPr lang="zh-TW" altLang="en-US" sz="1600" dirty="0">
                <a:latin typeface="微軟正黑體" panose="020B0604030504040204" pitchFamily="34" charset="-120"/>
                <a:ea typeface="微軟正黑體" panose="020B0604030504040204" pitchFamily="34" charset="-120"/>
              </a:rPr>
              <a:t>兩類⾵險對</a:t>
            </a:r>
            <a:r>
              <a:rPr lang="en-US" altLang="zh-TW" sz="1600" dirty="0">
                <a:latin typeface="微軟正黑體" panose="020B0604030504040204" pitchFamily="34" charset="-120"/>
                <a:ea typeface="微軟正黑體" panose="020B0604030504040204" pitchFamily="34" charset="-120"/>
              </a:rPr>
              <a:t>ADS</a:t>
            </a:r>
            <a:r>
              <a:rPr lang="zh-TW" altLang="en-US" sz="1600" dirty="0">
                <a:latin typeface="微軟正黑體" panose="020B0604030504040204" pitchFamily="34" charset="-120"/>
                <a:ea typeface="微軟正黑體" panose="020B0604030504040204" pitchFamily="34" charset="-120"/>
              </a:rPr>
              <a:t>監控和</a:t>
            </a:r>
            <a:r>
              <a:rPr lang="en-US" altLang="zh-TW" sz="1600" dirty="0">
                <a:latin typeface="微軟正黑體" panose="020B0604030504040204" pitchFamily="34" charset="-120"/>
                <a:ea typeface="微軟正黑體" panose="020B0604030504040204" pitchFamily="34" charset="-120"/>
              </a:rPr>
              <a:t>ADS</a:t>
            </a:r>
            <a:r>
              <a:rPr lang="zh-TW" altLang="en-US" sz="1600" dirty="0">
                <a:latin typeface="微軟正黑體" panose="020B0604030504040204" pitchFamily="34" charset="-120"/>
                <a:ea typeface="微軟正黑體" panose="020B0604030504040204" pitchFamily="34" charset="-120"/>
              </a:rPr>
              <a:t>信任的影響。</a:t>
            </a:r>
            <a:endParaRPr lang="en-US" altLang="zh-TW" sz="1600" dirty="0">
              <a:latin typeface="微軟正黑體" panose="020B0604030504040204" pitchFamily="34" charset="-120"/>
              <a:ea typeface="微軟正黑體" panose="020B0604030504040204" pitchFamily="34" charset="-120"/>
            </a:endParaRPr>
          </a:p>
          <a:p>
            <a:pPr marL="1016000" lvl="1" indent="-457200">
              <a:buFont typeface="+mj-lt"/>
              <a:buAutoNum type="arabicPeriod"/>
            </a:pPr>
            <a:r>
              <a:rPr lang="zh-TW" altLang="en-US" sz="1600" dirty="0">
                <a:latin typeface="微軟正黑體" panose="020B0604030504040204" pitchFamily="34" charset="-120"/>
                <a:ea typeface="微軟正黑體" panose="020B0604030504040204" pitchFamily="34" charset="-120"/>
              </a:rPr>
              <a:t>任⼀類型的⾵險（即內部⾵險和外部⾵險）是否會削弱 </a:t>
            </a:r>
            <a:r>
              <a:rPr lang="en-US" altLang="zh-TW" sz="1600" dirty="0">
                <a:latin typeface="微軟正黑體" panose="020B0604030504040204" pitchFamily="34" charset="-120"/>
                <a:ea typeface="微軟正黑體" panose="020B0604030504040204" pitchFamily="34" charset="-120"/>
              </a:rPr>
              <a:t>ADS </a:t>
            </a:r>
            <a:r>
              <a:rPr lang="zh-TW" altLang="en-US" sz="1600" dirty="0">
                <a:latin typeface="微軟正黑體" panose="020B0604030504040204" pitchFamily="34" charset="-120"/>
                <a:ea typeface="微軟正黑體" panose="020B0604030504040204" pitchFamily="34" charset="-120"/>
              </a:rPr>
              <a:t>信任對信任行為（例如監控）以及最終對 </a:t>
            </a:r>
            <a:r>
              <a:rPr lang="en-US" altLang="zh-TW" sz="1600" dirty="0">
                <a:latin typeface="微軟正黑體" panose="020B0604030504040204" pitchFamily="34" charset="-120"/>
                <a:ea typeface="微軟正黑體" panose="020B0604030504040204" pitchFamily="34" charset="-120"/>
              </a:rPr>
              <a:t>NDRT </a:t>
            </a:r>
            <a:r>
              <a:rPr lang="zh-TW" altLang="en-US" sz="1600" dirty="0">
                <a:latin typeface="微軟正黑體" panose="020B0604030504040204" pitchFamily="34" charset="-120"/>
                <a:ea typeface="微軟正黑體" panose="020B0604030504040204" pitchFamily="34" charset="-120"/>
              </a:rPr>
              <a:t>績效的影響。</a:t>
            </a:r>
          </a:p>
        </p:txBody>
      </p:sp>
    </p:spTree>
    <p:extLst>
      <p:ext uri="{BB962C8B-B14F-4D97-AF65-F5344CB8AC3E}">
        <p14:creationId xmlns:p14="http://schemas.microsoft.com/office/powerpoint/2010/main" val="2565776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cs typeface="+mn-ea"/>
                <a:sym typeface="+mn-lt"/>
              </a:rPr>
              <a:t>文獻探討</a:t>
            </a: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2</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6E2B1A88-F840-42DF-92CF-8480363334A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544340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2.</a:t>
            </a:r>
            <a:r>
              <a:rPr lang="zh-TW" altLang="en-US" dirty="0"/>
              <a:t>相關文獻</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20" name="內容版面配置區 2">
            <a:extLst>
              <a:ext uri="{FF2B5EF4-FFF2-40B4-BE49-F238E27FC236}">
                <a16:creationId xmlns:a16="http://schemas.microsoft.com/office/drawing/2014/main" id="{7A46F72D-354F-4E10-9A72-CE5D9D556533}"/>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信任已被概念化並在不同的研究領域得到利⽤。⽰例包括汽車應⽤程序的</a:t>
            </a:r>
            <a:endParaRPr lang="en-US" altLang="zh-TW" dirty="0">
              <a:latin typeface="微軟正黑體" panose="020B0604030504040204" pitchFamily="34" charset="-120"/>
              <a:ea typeface="微軟正黑體" panose="020B0604030504040204" pitchFamily="34" charset="-120"/>
            </a:endParaRPr>
          </a:p>
          <a:p>
            <a:pPr lvl="1"/>
            <a:r>
              <a:rPr lang="zh-TW" altLang="en-US" sz="1600" dirty="0">
                <a:latin typeface="微軟正黑體" panose="020B0604030504040204" pitchFamily="34" charset="-120"/>
                <a:ea typeface="微軟正黑體" panose="020B0604030504040204" pitchFamily="34" charset="-120"/>
              </a:rPr>
              <a:t>使用者界⾯設計（</a:t>
            </a:r>
            <a:r>
              <a:rPr lang="en-US" altLang="zh-TW" sz="1600" dirty="0" err="1">
                <a:latin typeface="微軟正黑體" panose="020B0604030504040204" pitchFamily="34" charset="-120"/>
                <a:ea typeface="微軟正黑體" panose="020B0604030504040204" pitchFamily="34" charset="-120"/>
              </a:rPr>
              <a:t>Miglani</a:t>
            </a:r>
            <a:r>
              <a:rPr lang="en-US" altLang="zh-TW" sz="1600" dirty="0">
                <a:latin typeface="微軟正黑體" panose="020B0604030504040204" pitchFamily="34" charset="-120"/>
                <a:ea typeface="微軟正黑體" panose="020B0604030504040204" pitchFamily="34" charset="-120"/>
              </a:rPr>
              <a:t> et al.,</a:t>
            </a:r>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2016</a:t>
            </a:r>
            <a:r>
              <a:rPr lang="zh-TW" altLang="en-US" sz="1600" dirty="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Noah et</a:t>
            </a:r>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al.,</a:t>
            </a:r>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2017)</a:t>
            </a:r>
          </a:p>
          <a:p>
            <a:pPr lvl="1"/>
            <a:r>
              <a:rPr lang="zh-TW" altLang="en-US" sz="1600" dirty="0">
                <a:latin typeface="微軟正黑體" panose="020B0604030504040204" pitchFamily="34" charset="-120"/>
                <a:ea typeface="微軟正黑體" panose="020B0604030504040204" pitchFamily="34" charset="-120"/>
              </a:rPr>
              <a:t>⼈因和⼈體⼯學 </a:t>
            </a:r>
            <a:r>
              <a:rPr lang="en-US" altLang="zh-TW" sz="1600" dirty="0">
                <a:latin typeface="微軟正黑體" panose="020B0604030504040204" pitchFamily="34" charset="-120"/>
                <a:ea typeface="微軟正黑體" panose="020B0604030504040204" pitchFamily="34" charset="-120"/>
              </a:rPr>
              <a:t>(Muir &amp;</a:t>
            </a:r>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Moray, 1996</a:t>
            </a:r>
            <a:r>
              <a:rPr lang="zh-TW" altLang="en-US" sz="1600" dirty="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Lee &amp;</a:t>
            </a:r>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See,</a:t>
            </a:r>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2004</a:t>
            </a:r>
            <a:r>
              <a:rPr lang="zh-TW" altLang="en-US" sz="1600" dirty="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Sanders et al.,</a:t>
            </a:r>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2019)</a:t>
            </a:r>
          </a:p>
          <a:p>
            <a:pPr lvl="1"/>
            <a:r>
              <a:rPr lang="zh-TW" altLang="en-US" sz="1600" dirty="0">
                <a:latin typeface="微軟正黑體" panose="020B0604030504040204" pitchFamily="34" charset="-120"/>
                <a:ea typeface="微軟正黑體" panose="020B0604030504040204" pitchFamily="34" charset="-120"/>
              </a:rPr>
              <a:t>⼈機互動</a:t>
            </a:r>
            <a:r>
              <a:rPr lang="en-US" altLang="zh-TW" sz="1600" dirty="0">
                <a:latin typeface="微軟正黑體" panose="020B0604030504040204" pitchFamily="34" charset="-120"/>
                <a:ea typeface="微軟正黑體" panose="020B0604030504040204" pitchFamily="34" charset="-120"/>
              </a:rPr>
              <a:t>(</a:t>
            </a:r>
            <a:r>
              <a:rPr lang="en-US" altLang="zh-TW" sz="1600" dirty="0" err="1">
                <a:latin typeface="微軟正黑體" panose="020B0604030504040204" pitchFamily="34" charset="-120"/>
                <a:ea typeface="微軟正黑體" panose="020B0604030504040204" pitchFamily="34" charset="-120"/>
              </a:rPr>
              <a:t>Freedy</a:t>
            </a:r>
            <a:r>
              <a:rPr lang="en-US" altLang="zh-TW" sz="1600" dirty="0">
                <a:latin typeface="微軟正黑體" panose="020B0604030504040204" pitchFamily="34" charset="-120"/>
                <a:ea typeface="微軟正黑體" panose="020B0604030504040204" pitchFamily="34" charset="-120"/>
              </a:rPr>
              <a:t> et al., 2007</a:t>
            </a:r>
            <a:r>
              <a:rPr lang="zh-TW" altLang="en-US" sz="1600" dirty="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Chen et</a:t>
            </a:r>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al.,</a:t>
            </a:r>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2018</a:t>
            </a:r>
            <a:r>
              <a:rPr lang="zh-TW" altLang="en-US" sz="1600" dirty="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2.</a:t>
            </a:r>
            <a:r>
              <a:rPr lang="zh-TW" altLang="en-US" dirty="0"/>
              <a:t>相關文獻</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20" name="內容版面配置區 2">
            <a:extLst>
              <a:ext uri="{FF2B5EF4-FFF2-40B4-BE49-F238E27FC236}">
                <a16:creationId xmlns:a16="http://schemas.microsoft.com/office/drawing/2014/main" id="{7A46F72D-354F-4E10-9A72-CE5D9D556533}"/>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我們將 </a:t>
            </a:r>
            <a:r>
              <a:rPr lang="en-US" altLang="zh-TW" dirty="0">
                <a:latin typeface="微軟正黑體" panose="020B0604030504040204" pitchFamily="34" charset="-120"/>
                <a:ea typeface="微軟正黑體" panose="020B0604030504040204" pitchFamily="34" charset="-120"/>
              </a:rPr>
              <a:t>ADS </a:t>
            </a:r>
            <a:r>
              <a:rPr lang="zh-TW" altLang="en-US" dirty="0">
                <a:latin typeface="微軟正黑體" panose="020B0604030504040204" pitchFamily="34" charset="-120"/>
                <a:ea typeface="微軟正黑體" panose="020B0604030504040204" pitchFamily="34" charset="-120"/>
              </a:rPr>
              <a:t>信任定義為 </a:t>
            </a:r>
            <a:r>
              <a:rPr lang="en-US" altLang="zh-TW" dirty="0">
                <a:latin typeface="微軟正黑體" panose="020B0604030504040204" pitchFamily="34" charset="-120"/>
                <a:ea typeface="微軟正黑體" panose="020B0604030504040204" pitchFamily="34" charset="-120"/>
              </a:rPr>
              <a:t>ADS</a:t>
            </a:r>
            <a:r>
              <a:rPr lang="zh-TW" altLang="en-US" dirty="0">
                <a:latin typeface="微軟正黑體" panose="020B0604030504040204" pitchFamily="34" charset="-120"/>
                <a:ea typeface="微軟正黑體" panose="020B0604030504040204" pitchFamily="34" charset="-120"/>
              </a:rPr>
              <a:t>影響駕駛員行為願意的程度。</a:t>
            </a:r>
            <a:endParaRPr lang="en-US" altLang="zh-TW" dirty="0">
              <a:latin typeface="微軟正黑體" panose="020B0604030504040204" pitchFamily="34" charset="-120"/>
              <a:ea typeface="微軟正黑體" panose="020B0604030504040204" pitchFamily="34" charset="-120"/>
            </a:endParaRPr>
          </a:p>
          <a:p>
            <a:pPr lvl="1"/>
            <a:r>
              <a:rPr lang="zh-TW" altLang="en-US" sz="1600" dirty="0">
                <a:latin typeface="微軟正黑體" panose="020B0604030504040204" pitchFamily="34" charset="-120"/>
                <a:ea typeface="微軟正黑體" panose="020B0604030504040204" pitchFamily="34" charset="-120"/>
              </a:rPr>
              <a:t>“願意成為弱勢群體” ，即 </a:t>
            </a:r>
            <a:r>
              <a:rPr lang="en-US" altLang="zh-TW" sz="1600" dirty="0">
                <a:latin typeface="微軟正黑體" panose="020B0604030504040204" pitchFamily="34" charset="-120"/>
                <a:ea typeface="微軟正黑體" panose="020B0604030504040204" pitchFamily="34" charset="-120"/>
              </a:rPr>
              <a:t>ADS </a:t>
            </a:r>
            <a:r>
              <a:rPr lang="zh-TW" altLang="en-US" sz="1600" dirty="0">
                <a:latin typeface="微軟正黑體" panose="020B0604030504040204" pitchFamily="34" charset="-120"/>
                <a:ea typeface="微軟正黑體" panose="020B0604030504040204" pitchFamily="34" charset="-120"/>
              </a:rPr>
              <a:t>幫助實現⽬標</a:t>
            </a:r>
            <a:r>
              <a:rPr lang="en-US" altLang="zh-TW" sz="1600" dirty="0">
                <a:latin typeface="微軟正黑體" panose="020B0604030504040204" pitchFamily="34" charset="-120"/>
                <a:ea typeface="微軟正黑體" panose="020B0604030504040204" pitchFamily="34" charset="-120"/>
              </a:rPr>
              <a:t>(Petersen et al., 2019</a:t>
            </a:r>
            <a:r>
              <a:rPr lang="zh-TW" altLang="en-US" sz="1600" dirty="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Lee &amp; See,</a:t>
            </a:r>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2004)</a:t>
            </a:r>
            <a:r>
              <a:rPr lang="zh-TW" altLang="en-US" sz="1600" dirty="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a:p>
            <a:pPr lvl="1"/>
            <a:r>
              <a:rPr lang="zh-TW" altLang="en-US" sz="1600" dirty="0">
                <a:latin typeface="微軟正黑體" panose="020B0604030504040204" pitchFamily="34" charset="-120"/>
                <a:ea typeface="微軟正黑體" panose="020B0604030504040204" pitchFamily="34" charset="-120"/>
              </a:rPr>
              <a:t>當駕駛員願意將控制權交給 </a:t>
            </a:r>
            <a:r>
              <a:rPr lang="en-US" altLang="zh-TW" sz="1600" dirty="0">
                <a:latin typeface="微軟正黑體" panose="020B0604030504040204" pitchFamily="34" charset="-120"/>
                <a:ea typeface="微軟正黑體" panose="020B0604030504040204" pitchFamily="34" charset="-120"/>
              </a:rPr>
              <a:t>ADS </a:t>
            </a:r>
            <a:r>
              <a:rPr lang="zh-TW" altLang="en-US" sz="1600" dirty="0">
                <a:latin typeface="微軟正黑體" panose="020B0604030504040204" pitchFamily="34" charset="-120"/>
                <a:ea typeface="微軟正黑體" panose="020B0604030504040204" pitchFamily="34" charset="-120"/>
              </a:rPr>
              <a:t>時，就會產⽣依賴</a:t>
            </a:r>
            <a:r>
              <a:rPr lang="en-US" altLang="zh-TW" sz="1600" dirty="0">
                <a:latin typeface="微軟正黑體" panose="020B0604030504040204" pitchFamily="34" charset="-120"/>
                <a:ea typeface="微軟正黑體" panose="020B0604030504040204" pitchFamily="34" charset="-120"/>
              </a:rPr>
              <a:t>(</a:t>
            </a:r>
            <a:r>
              <a:rPr lang="en-US" altLang="zh-TW" sz="1600" dirty="0" err="1">
                <a:latin typeface="微軟正黑體" panose="020B0604030504040204" pitchFamily="34" charset="-120"/>
                <a:ea typeface="微軟正黑體" panose="020B0604030504040204" pitchFamily="34" charset="-120"/>
              </a:rPr>
              <a:t>Lef`evre</a:t>
            </a:r>
            <a:r>
              <a:rPr lang="en-US" altLang="zh-TW" sz="1600" dirty="0">
                <a:latin typeface="微軟正黑體" panose="020B0604030504040204" pitchFamily="34" charset="-120"/>
                <a:ea typeface="微軟正黑體" panose="020B0604030504040204" pitchFamily="34" charset="-120"/>
              </a:rPr>
              <a:t> et</a:t>
            </a:r>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al.,</a:t>
            </a:r>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2014)</a:t>
            </a:r>
            <a:r>
              <a:rPr lang="zh-TW" altLang="en-US" sz="1600" dirty="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a:p>
            <a:pPr lvl="1"/>
            <a:r>
              <a:rPr lang="zh-TW" altLang="en-US" sz="1600" dirty="0">
                <a:latin typeface="微軟正黑體" panose="020B0604030504040204" pitchFamily="34" charset="-120"/>
                <a:ea typeface="微軟正黑體" panose="020B0604030504040204" pitchFamily="34" charset="-120"/>
              </a:rPr>
              <a:t>放棄控制以及不駕駛的程度都可以被視為信任行為</a:t>
            </a:r>
            <a:r>
              <a:rPr lang="en-US" altLang="zh-TW" sz="1600" dirty="0">
                <a:latin typeface="微軟正黑體" panose="020B0604030504040204" pitchFamily="34" charset="-120"/>
                <a:ea typeface="微軟正黑體" panose="020B0604030504040204" pitchFamily="34" charset="-120"/>
              </a:rPr>
              <a:t>(</a:t>
            </a:r>
            <a:r>
              <a:rPr lang="en-US" altLang="zh-TW" sz="1600" dirty="0" err="1">
                <a:latin typeface="微軟正黑體" panose="020B0604030504040204" pitchFamily="34" charset="-120"/>
                <a:ea typeface="微軟正黑體" panose="020B0604030504040204" pitchFamily="34" charset="-120"/>
              </a:rPr>
              <a:t>Verberne</a:t>
            </a:r>
            <a:r>
              <a:rPr lang="en-US" altLang="zh-TW" sz="1600" dirty="0">
                <a:latin typeface="微軟正黑體" panose="020B0604030504040204" pitchFamily="34" charset="-120"/>
                <a:ea typeface="微軟正黑體" panose="020B0604030504040204" pitchFamily="34" charset="-120"/>
              </a:rPr>
              <a:t> et al., 2012; </a:t>
            </a:r>
            <a:r>
              <a:rPr lang="en-US" altLang="zh-TW" sz="1600" dirty="0" err="1">
                <a:latin typeface="微軟正黑體" panose="020B0604030504040204" pitchFamily="34" charset="-120"/>
                <a:ea typeface="微軟正黑體" panose="020B0604030504040204" pitchFamily="34" charset="-120"/>
              </a:rPr>
              <a:t>Wickens</a:t>
            </a:r>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et al., 2015; Du et al., 2019)</a:t>
            </a:r>
            <a:r>
              <a:rPr lang="zh-TW" altLang="en-US" sz="1600" dirty="0">
                <a:latin typeface="微軟正黑體" panose="020B0604030504040204" pitchFamily="34" charset="-120"/>
                <a:ea typeface="微軟正黑體" panose="020B0604030504040204" pitchFamily="34" charset="-120"/>
              </a:rPr>
              <a:t>。</a:t>
            </a:r>
          </a:p>
          <a:p>
            <a:pPr lvl="1"/>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64387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924BEF8-AF5B-4B39-8DC8-E8AC1275F7E4}"/>
              </a:ext>
            </a:extLst>
          </p:cNvPr>
          <p:cNvSpPr>
            <a:spLocks noGrp="1"/>
          </p:cNvSpPr>
          <p:nvPr>
            <p:ph type="title"/>
          </p:nvPr>
        </p:nvSpPr>
        <p:spPr/>
        <p:txBody>
          <a:bodyPr/>
          <a:lstStyle/>
          <a:p>
            <a:endParaRPr lang="zh-TW" altLang="en-US"/>
          </a:p>
        </p:txBody>
      </p:sp>
      <p:sp>
        <p:nvSpPr>
          <p:cNvPr id="3" name="文字版面配置區 2">
            <a:extLst>
              <a:ext uri="{FF2B5EF4-FFF2-40B4-BE49-F238E27FC236}">
                <a16:creationId xmlns:a16="http://schemas.microsoft.com/office/drawing/2014/main" id="{41E06588-41D3-4B2C-B6F9-8A63E5D10D32}"/>
              </a:ext>
            </a:extLst>
          </p:cNvPr>
          <p:cNvSpPr>
            <a:spLocks noGrp="1"/>
          </p:cNvSpPr>
          <p:nvPr>
            <p:ph type="body" idx="1"/>
          </p:nvPr>
        </p:nvSpPr>
        <p:spPr>
          <a:xfrm>
            <a:off x="814274" y="1537988"/>
            <a:ext cx="6803725" cy="2724300"/>
          </a:xfrm>
        </p:spPr>
        <p:txBody>
          <a:bodyPr/>
          <a:lstStyle/>
          <a:p>
            <a:r>
              <a:rPr lang="zh-TW" altLang="en-US" dirty="0">
                <a:latin typeface="微軟正黑體" panose="020B0604030504040204" pitchFamily="34" charset="-120"/>
                <a:ea typeface="微軟正黑體" panose="020B0604030504040204" pitchFamily="34" charset="-120"/>
              </a:rPr>
              <a:t>根據先前的 </a:t>
            </a:r>
            <a:r>
              <a:rPr lang="en-US" altLang="zh-TW" dirty="0">
                <a:latin typeface="微軟正黑體" panose="020B0604030504040204" pitchFamily="34" charset="-120"/>
                <a:ea typeface="微軟正黑體" panose="020B0604030504040204" pitchFamily="34" charset="-120"/>
              </a:rPr>
              <a:t>ADS </a:t>
            </a:r>
            <a:r>
              <a:rPr lang="zh-TW" altLang="en-US" dirty="0">
                <a:latin typeface="微軟正黑體" panose="020B0604030504040204" pitchFamily="34" charset="-120"/>
                <a:ea typeface="微軟正黑體" panose="020B0604030504040204" pitchFamily="34" charset="-120"/>
              </a:rPr>
              <a:t>⽂獻</a:t>
            </a:r>
            <a:r>
              <a:rPr lang="en-US" altLang="zh-TW"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Gremillion</a:t>
            </a:r>
            <a:r>
              <a:rPr lang="en-US" altLang="zh-TW" dirty="0">
                <a:latin typeface="微軟正黑體" panose="020B0604030504040204" pitchFamily="34" charset="-120"/>
                <a:ea typeface="微軟正黑體" panose="020B0604030504040204" pitchFamily="34" charset="-120"/>
              </a:rPr>
              <a:t> et al., 2016;</a:t>
            </a:r>
            <a:r>
              <a:rPr lang="zh-TW" altLang="en-US" dirty="0">
                <a:latin typeface="微軟正黑體" panose="020B0604030504040204" pitchFamily="34" charset="-120"/>
                <a:ea typeface="微軟正黑體" panose="020B0604030504040204" pitchFamily="34" charset="-120"/>
              </a:rPr>
              <a:t> </a:t>
            </a:r>
            <a:r>
              <a:rPr lang="en-US" altLang="zh-TW" dirty="0" err="1">
                <a:latin typeface="微軟正黑體" panose="020B0604030504040204" pitchFamily="34" charset="-120"/>
                <a:ea typeface="微軟正黑體" panose="020B0604030504040204" pitchFamily="34" charset="-120"/>
              </a:rPr>
              <a:t>Verberne</a:t>
            </a:r>
            <a:r>
              <a:rPr lang="en-US" altLang="zh-TW" dirty="0">
                <a:latin typeface="微軟正黑體" panose="020B0604030504040204" pitchFamily="34" charset="-120"/>
                <a:ea typeface="微軟正黑體" panose="020B0604030504040204" pitchFamily="34" charset="-120"/>
              </a:rPr>
              <a:t> et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al.,</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2012;</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Zhang et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al.,</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2019; Liu et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al.,</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2019)</a:t>
            </a:r>
          </a:p>
          <a:p>
            <a:pPr lvl="1"/>
            <a:r>
              <a:rPr lang="zh-TW" altLang="en-US" dirty="0">
                <a:latin typeface="微軟正黑體" panose="020B0604030504040204" pitchFamily="34" charset="-120"/>
                <a:ea typeface="微軟正黑體" panose="020B0604030504040204" pitchFamily="34" charset="-120"/>
              </a:rPr>
              <a:t>內部或外部⾵險增加</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可靠度或可見性降低</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應該會降低 </a:t>
            </a:r>
            <a:r>
              <a:rPr lang="en-US" altLang="zh-TW" dirty="0">
                <a:latin typeface="微軟正黑體" panose="020B0604030504040204" pitchFamily="34" charset="-120"/>
                <a:ea typeface="微軟正黑體" panose="020B0604030504040204" pitchFamily="34" charset="-120"/>
              </a:rPr>
              <a:t>ADS </a:t>
            </a:r>
            <a:r>
              <a:rPr lang="zh-TW" altLang="en-US" dirty="0">
                <a:latin typeface="微軟正黑體" panose="020B0604030504040204" pitchFamily="34" charset="-120"/>
                <a:ea typeface="微軟正黑體" panose="020B0604030504040204" pitchFamily="34" charset="-120"/>
              </a:rPr>
              <a:t>的信任度。</a:t>
            </a:r>
            <a:endParaRPr lang="en-US" altLang="zh-TW" dirty="0">
              <a:latin typeface="微軟正黑體" panose="020B0604030504040204" pitchFamily="34" charset="-120"/>
              <a:ea typeface="微軟正黑體" panose="020B0604030504040204" pitchFamily="34" charset="-120"/>
            </a:endParaRPr>
          </a:p>
          <a:p>
            <a:pPr lvl="1"/>
            <a:r>
              <a:rPr lang="zh-TW" altLang="en-US" dirty="0">
                <a:latin typeface="微軟正黑體" panose="020B0604030504040204" pitchFamily="34" charset="-120"/>
                <a:ea typeface="微軟正黑體" panose="020B0604030504040204" pitchFamily="34" charset="-120"/>
              </a:rPr>
              <a:t>對於外部⾵險，能見度降低會增加駕駛情況的難度，可能讓人懷疑</a:t>
            </a:r>
            <a:r>
              <a:rPr lang="en-US" altLang="zh-TW" dirty="0">
                <a:latin typeface="微軟正黑體" panose="020B0604030504040204" pitchFamily="34" charset="-120"/>
                <a:ea typeface="微軟正黑體" panose="020B0604030504040204" pitchFamily="34" charset="-120"/>
              </a:rPr>
              <a:t>ADS</a:t>
            </a:r>
            <a:r>
              <a:rPr lang="zh-TW" altLang="en-US" dirty="0">
                <a:latin typeface="微軟正黑體" panose="020B0604030504040204" pitchFamily="34" charset="-120"/>
                <a:ea typeface="微軟正黑體" panose="020B0604030504040204" pitchFamily="34" charset="-120"/>
              </a:rPr>
              <a:t>建議的準確性。</a:t>
            </a:r>
          </a:p>
        </p:txBody>
      </p:sp>
      <p:sp>
        <p:nvSpPr>
          <p:cNvPr id="5" name="投影片編號版面配置區 4">
            <a:extLst>
              <a:ext uri="{FF2B5EF4-FFF2-40B4-BE49-F238E27FC236}">
                <a16:creationId xmlns:a16="http://schemas.microsoft.com/office/drawing/2014/main" id="{33FAE85B-B702-4ECB-8266-95B58693C54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529666075"/>
      </p:ext>
    </p:extLst>
  </p:cSld>
  <p:clrMapOvr>
    <a:masterClrMapping/>
  </p:clrMapOvr>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1695</TotalTime>
  <Words>3027</Words>
  <Application>Microsoft Office PowerPoint</Application>
  <PresentationFormat>如螢幕大小 (16:9)</PresentationFormat>
  <Paragraphs>208</Paragraphs>
  <Slides>32</Slides>
  <Notes>32</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32</vt:i4>
      </vt:variant>
    </vt:vector>
  </HeadingPairs>
  <TitlesOfParts>
    <vt:vector size="41" baseType="lpstr">
      <vt:lpstr>新細明體</vt:lpstr>
      <vt:lpstr>Roboto Condensed Light</vt:lpstr>
      <vt:lpstr>微軟正黑體</vt:lpstr>
      <vt:lpstr>Arvo</vt:lpstr>
      <vt:lpstr>Arial</vt:lpstr>
      <vt:lpstr>Franklin Gothic Book</vt:lpstr>
      <vt:lpstr>宋体</vt:lpstr>
      <vt:lpstr>Roboto Condensed</vt:lpstr>
      <vt:lpstr>Salerio template</vt:lpstr>
      <vt:lpstr>內、外部風險對自動駕駛的信任與駕駛員行為之間的影響</vt:lpstr>
      <vt:lpstr>背景動機及目的</vt:lpstr>
      <vt:lpstr>1-1 背景動機</vt:lpstr>
      <vt:lpstr>1-1 背景動機</vt:lpstr>
      <vt:lpstr>1-1 背景動機</vt:lpstr>
      <vt:lpstr>文獻探討</vt:lpstr>
      <vt:lpstr>2.相關文獻</vt:lpstr>
      <vt:lpstr>2.相關文獻</vt:lpstr>
      <vt:lpstr>PowerPoint 簡報</vt:lpstr>
      <vt:lpstr>2.相關文獻</vt:lpstr>
      <vt:lpstr>2.相關文獻</vt:lpstr>
      <vt:lpstr>方法</vt:lpstr>
      <vt:lpstr>3-1 受測者</vt:lpstr>
      <vt:lpstr>3-2 儀器設備</vt:lpstr>
      <vt:lpstr>3-3 受測者工作</vt:lpstr>
      <vt:lpstr>3-4 實驗設計</vt:lpstr>
      <vt:lpstr>3-4 實驗設計</vt:lpstr>
      <vt:lpstr>3-4 實驗設計</vt:lpstr>
      <vt:lpstr>3-4 實驗設計</vt:lpstr>
      <vt:lpstr>3-5 實驗程序</vt:lpstr>
      <vt:lpstr>結果</vt:lpstr>
      <vt:lpstr>4. 結果</vt:lpstr>
      <vt:lpstr>4. 結果</vt:lpstr>
      <vt:lpstr>4. 結果</vt:lpstr>
      <vt:lpstr>4. 結果</vt:lpstr>
      <vt:lpstr>4. 結果</vt:lpstr>
      <vt:lpstr>4. 結果</vt:lpstr>
      <vt:lpstr>結果與討論</vt:lpstr>
      <vt:lpstr>5. 結果與討論</vt:lpstr>
      <vt:lpstr>5. 結果與討論</vt:lpstr>
      <vt:lpstr>5. 結果與討論</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中文</dc:title>
  <dc:creator>陳善治</dc:creator>
  <cp:lastModifiedBy>user</cp:lastModifiedBy>
  <cp:revision>54</cp:revision>
  <dcterms:modified xsi:type="dcterms:W3CDTF">2022-10-05T16:06:49Z</dcterms:modified>
</cp:coreProperties>
</file>